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35" r:id="rId4"/>
    <p:sldMasterId id="2147483748" r:id="rId5"/>
    <p:sldMasterId id="2147483762" r:id="rId6"/>
    <p:sldMasterId id="2147483776" r:id="rId7"/>
  </p:sldMasterIdLst>
  <p:notesMasterIdLst>
    <p:notesMasterId r:id="rId27"/>
  </p:notesMasterIdLst>
  <p:handoutMasterIdLst>
    <p:handoutMasterId r:id="rId28"/>
  </p:handoutMasterIdLst>
  <p:sldIdLst>
    <p:sldId id="275" r:id="rId8"/>
    <p:sldId id="790" r:id="rId9"/>
    <p:sldId id="285" r:id="rId10"/>
    <p:sldId id="269" r:id="rId11"/>
    <p:sldId id="793" r:id="rId12"/>
    <p:sldId id="794" r:id="rId13"/>
    <p:sldId id="295" r:id="rId14"/>
    <p:sldId id="262" r:id="rId15"/>
    <p:sldId id="791" r:id="rId16"/>
    <p:sldId id="792" r:id="rId17"/>
    <p:sldId id="272" r:id="rId18"/>
    <p:sldId id="353" r:id="rId19"/>
    <p:sldId id="354" r:id="rId20"/>
    <p:sldId id="325" r:id="rId21"/>
    <p:sldId id="266" r:id="rId22"/>
    <p:sldId id="323" r:id="rId23"/>
    <p:sldId id="289" r:id="rId24"/>
    <p:sldId id="290" r:id="rId25"/>
    <p:sldId id="305" r:id="rId26"/>
  </p:sldIdLst>
  <p:sldSz cx="12192000" cy="6858000"/>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1" autoAdjust="0"/>
    <p:restoredTop sz="94660"/>
  </p:normalViewPr>
  <p:slideViewPr>
    <p:cSldViewPr snapToGrid="0" showGuides="1">
      <p:cViewPr varScale="1">
        <p:scale>
          <a:sx n="113" d="100"/>
          <a:sy n="113" d="100"/>
        </p:scale>
        <p:origin x="576" y="108"/>
      </p:cViewPr>
      <p:guideLst>
        <p:guide orient="horz" pos="2228"/>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会員数</c:v>
                </c:pt>
              </c:strCache>
            </c:strRef>
          </c:tx>
          <c:spPr>
            <a:solidFill>
              <a:schemeClr val="accent1"/>
            </a:solidFill>
            <a:ln>
              <a:noFill/>
            </a:ln>
            <a:effectLst/>
          </c:spPr>
          <c:invertIfNegative val="0"/>
          <c:cat>
            <c:numRef>
              <c:f>Sheet2!$A$2:$A$30</c:f>
              <c:numCache>
                <c:formatCode>General</c:formatCode>
                <c:ptCount val="2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Sheet2!$B$2:$B$30</c:f>
              <c:numCache>
                <c:formatCode>#,##0</c:formatCode>
                <c:ptCount val="29"/>
                <c:pt idx="0">
                  <c:v>129909</c:v>
                </c:pt>
                <c:pt idx="1">
                  <c:v>129709</c:v>
                </c:pt>
                <c:pt idx="2">
                  <c:v>127512</c:v>
                </c:pt>
                <c:pt idx="3">
                  <c:v>123853</c:v>
                </c:pt>
                <c:pt idx="4">
                  <c:v>120863</c:v>
                </c:pt>
                <c:pt idx="5">
                  <c:v>116647</c:v>
                </c:pt>
                <c:pt idx="6">
                  <c:v>111992</c:v>
                </c:pt>
                <c:pt idx="7">
                  <c:v>106939</c:v>
                </c:pt>
                <c:pt idx="8">
                  <c:v>103620</c:v>
                </c:pt>
                <c:pt idx="9">
                  <c:v>100710</c:v>
                </c:pt>
                <c:pt idx="10">
                  <c:v>99175</c:v>
                </c:pt>
                <c:pt idx="11">
                  <c:v>97330</c:v>
                </c:pt>
                <c:pt idx="12">
                  <c:v>94905</c:v>
                </c:pt>
                <c:pt idx="13">
                  <c:v>91592</c:v>
                </c:pt>
                <c:pt idx="14">
                  <c:v>89381</c:v>
                </c:pt>
                <c:pt idx="15">
                  <c:v>87896</c:v>
                </c:pt>
                <c:pt idx="16">
                  <c:v>86799</c:v>
                </c:pt>
                <c:pt idx="17">
                  <c:v>86441</c:v>
                </c:pt>
                <c:pt idx="18">
                  <c:v>86463</c:v>
                </c:pt>
                <c:pt idx="19">
                  <c:v>86997</c:v>
                </c:pt>
                <c:pt idx="20">
                  <c:v>87199</c:v>
                </c:pt>
                <c:pt idx="21">
                  <c:v>87467</c:v>
                </c:pt>
                <c:pt idx="22">
                  <c:v>87684</c:v>
                </c:pt>
                <c:pt idx="23">
                  <c:v>87338</c:v>
                </c:pt>
                <c:pt idx="24">
                  <c:v>85096</c:v>
                </c:pt>
                <c:pt idx="25">
                  <c:v>83336</c:v>
                </c:pt>
                <c:pt idx="26">
                  <c:v>82276</c:v>
                </c:pt>
                <c:pt idx="27">
                  <c:v>82097</c:v>
                </c:pt>
                <c:pt idx="28" formatCode="General">
                  <c:v>83962</c:v>
                </c:pt>
              </c:numCache>
            </c:numRef>
          </c:val>
          <c:extLst>
            <c:ext xmlns:c16="http://schemas.microsoft.com/office/drawing/2014/chart" uri="{C3380CC4-5D6E-409C-BE32-E72D297353CC}">
              <c16:uniqueId val="{00000000-98B8-4883-AEE3-BEC57B29BFF3}"/>
            </c:ext>
          </c:extLst>
        </c:ser>
        <c:dLbls>
          <c:showLegendKey val="0"/>
          <c:showVal val="0"/>
          <c:showCatName val="0"/>
          <c:showSerName val="0"/>
          <c:showPercent val="0"/>
          <c:showBubbleSize val="0"/>
        </c:dLbls>
        <c:gapWidth val="150"/>
        <c:axId val="1067278208"/>
        <c:axId val="1243679856"/>
      </c:barChart>
      <c:lineChart>
        <c:grouping val="standard"/>
        <c:varyColors val="0"/>
        <c:ser>
          <c:idx val="1"/>
          <c:order val="1"/>
          <c:tx>
            <c:strRef>
              <c:f>Sheet2!$C$1</c:f>
              <c:strCache>
                <c:ptCount val="1"/>
                <c:pt idx="0">
                  <c:v>クラブ数</c:v>
                </c:pt>
              </c:strCache>
            </c:strRef>
          </c:tx>
          <c:spPr>
            <a:ln w="28575" cap="rnd">
              <a:solidFill>
                <a:schemeClr val="accent2"/>
              </a:solidFill>
              <a:round/>
            </a:ln>
            <a:effectLst/>
          </c:spPr>
          <c:marker>
            <c:symbol val="none"/>
          </c:marker>
          <c:cat>
            <c:numRef>
              <c:f>Sheet2!$A$2:$A$30</c:f>
              <c:numCache>
                <c:formatCode>General</c:formatCode>
                <c:ptCount val="2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Sheet2!$C$2:$C$30</c:f>
              <c:numCache>
                <c:formatCode>#,##0</c:formatCode>
                <c:ptCount val="29"/>
                <c:pt idx="0">
                  <c:v>2214</c:v>
                </c:pt>
                <c:pt idx="1">
                  <c:v>2247</c:v>
                </c:pt>
                <c:pt idx="2">
                  <c:v>2267</c:v>
                </c:pt>
                <c:pt idx="3">
                  <c:v>2285</c:v>
                </c:pt>
                <c:pt idx="4">
                  <c:v>2299</c:v>
                </c:pt>
                <c:pt idx="5">
                  <c:v>2311</c:v>
                </c:pt>
                <c:pt idx="6">
                  <c:v>2323</c:v>
                </c:pt>
                <c:pt idx="7">
                  <c:v>2332</c:v>
                </c:pt>
                <c:pt idx="8">
                  <c:v>2336</c:v>
                </c:pt>
                <c:pt idx="9">
                  <c:v>2334</c:v>
                </c:pt>
                <c:pt idx="10">
                  <c:v>2332</c:v>
                </c:pt>
                <c:pt idx="11">
                  <c:v>2327</c:v>
                </c:pt>
                <c:pt idx="12">
                  <c:v>2311</c:v>
                </c:pt>
                <c:pt idx="13">
                  <c:v>2301</c:v>
                </c:pt>
                <c:pt idx="14">
                  <c:v>2301</c:v>
                </c:pt>
                <c:pt idx="15">
                  <c:v>2294</c:v>
                </c:pt>
                <c:pt idx="16">
                  <c:v>2286</c:v>
                </c:pt>
                <c:pt idx="17">
                  <c:v>2280</c:v>
                </c:pt>
                <c:pt idx="18">
                  <c:v>2276</c:v>
                </c:pt>
                <c:pt idx="19">
                  <c:v>2271</c:v>
                </c:pt>
                <c:pt idx="20">
                  <c:v>2265</c:v>
                </c:pt>
                <c:pt idx="21">
                  <c:v>2273</c:v>
                </c:pt>
                <c:pt idx="22">
                  <c:v>2267</c:v>
                </c:pt>
                <c:pt idx="23">
                  <c:v>2263</c:v>
                </c:pt>
                <c:pt idx="24">
                  <c:v>2247</c:v>
                </c:pt>
                <c:pt idx="25">
                  <c:v>2233</c:v>
                </c:pt>
                <c:pt idx="26">
                  <c:v>2224</c:v>
                </c:pt>
                <c:pt idx="27">
                  <c:v>2215</c:v>
                </c:pt>
                <c:pt idx="28" formatCode="General">
                  <c:v>2204</c:v>
                </c:pt>
              </c:numCache>
            </c:numRef>
          </c:val>
          <c:smooth val="0"/>
          <c:extLst>
            <c:ext xmlns:c16="http://schemas.microsoft.com/office/drawing/2014/chart" uri="{C3380CC4-5D6E-409C-BE32-E72D297353CC}">
              <c16:uniqueId val="{00000001-98B8-4883-AEE3-BEC57B29BFF3}"/>
            </c:ext>
          </c:extLst>
        </c:ser>
        <c:dLbls>
          <c:showLegendKey val="0"/>
          <c:showVal val="0"/>
          <c:showCatName val="0"/>
          <c:showSerName val="0"/>
          <c:showPercent val="0"/>
          <c:showBubbleSize val="0"/>
        </c:dLbls>
        <c:marker val="1"/>
        <c:smooth val="0"/>
        <c:axId val="1326156368"/>
        <c:axId val="1240939920"/>
      </c:lineChart>
      <c:catAx>
        <c:axId val="106727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243679856"/>
        <c:crosses val="autoZero"/>
        <c:auto val="1"/>
        <c:lblAlgn val="ctr"/>
        <c:lblOffset val="100"/>
        <c:noMultiLvlLbl val="0"/>
      </c:catAx>
      <c:valAx>
        <c:axId val="1243679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067278208"/>
        <c:crosses val="autoZero"/>
        <c:crossBetween val="between"/>
      </c:valAx>
      <c:valAx>
        <c:axId val="124093992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26156368"/>
        <c:crosses val="max"/>
        <c:crossBetween val="between"/>
      </c:valAx>
      <c:catAx>
        <c:axId val="1326156368"/>
        <c:scaling>
          <c:orientation val="minMax"/>
        </c:scaling>
        <c:delete val="1"/>
        <c:axPos val="b"/>
        <c:numFmt formatCode="General" sourceLinked="1"/>
        <c:majorTickMark val="out"/>
        <c:minorTickMark val="none"/>
        <c:tickLblPos val="nextTo"/>
        <c:crossAx val="1240939920"/>
        <c:crosses val="autoZero"/>
        <c:auto val="1"/>
        <c:lblAlgn val="ctr"/>
        <c:lblOffset val="100"/>
        <c:noMultiLvlLbl val="0"/>
      </c:catAx>
      <c:spPr>
        <a:noFill/>
        <a:ln>
          <a:noFill/>
        </a:ln>
        <a:effectLst/>
      </c:spPr>
    </c:plotArea>
    <c:legend>
      <c:legendPos val="t"/>
      <c:layout>
        <c:manualLayout>
          <c:xMode val="edge"/>
          <c:yMode val="edge"/>
          <c:x val="0.42208276452593213"/>
          <c:y val="4.518523358210548E-2"/>
          <c:w val="0.1515615813392481"/>
          <c:h val="7.0479907934682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0.46524</cdr:x>
      <cdr:y>0.29189</cdr:y>
    </cdr:from>
    <cdr:to>
      <cdr:x>0.58803</cdr:x>
      <cdr:y>0.38516</cdr:y>
    </cdr:to>
    <cdr:sp macro="" textlink="">
      <cdr:nvSpPr>
        <cdr:cNvPr id="2" name="吹き出し: 円形 1">
          <a:extLst xmlns:a="http://schemas.openxmlformats.org/drawingml/2006/main">
            <a:ext uri="{FF2B5EF4-FFF2-40B4-BE49-F238E27FC236}">
              <a16:creationId xmlns:a16="http://schemas.microsoft.com/office/drawing/2014/main" id="{F3E31620-380C-4A95-94D4-7655295E52B1}"/>
            </a:ext>
          </a:extLst>
        </cdr:cNvPr>
        <cdr:cNvSpPr/>
      </cdr:nvSpPr>
      <cdr:spPr>
        <a:xfrm xmlns:a="http://schemas.openxmlformats.org/drawingml/2006/main" flipH="1">
          <a:off x="5531228" y="1804907"/>
          <a:ext cx="1459840" cy="576729"/>
        </a:xfrm>
        <a:prstGeom xmlns:a="http://schemas.openxmlformats.org/drawingml/2006/main" prst="wedgeEllipseCallout">
          <a:avLst>
            <a:gd name="adj1" fmla="val 18034"/>
            <a:gd name="adj2" fmla="val 146130"/>
          </a:avLst>
        </a:prstGeom>
        <a:ln xmlns:a="http://schemas.openxmlformats.org/drawingml/2006/main">
          <a:solidFill>
            <a:srgbClr val="FF0000"/>
          </a:solidFill>
        </a:ln>
      </cdr:spPr>
      <cdr:style>
        <a:lnRef xmlns:a="http://schemas.openxmlformats.org/drawingml/2006/main" idx="2">
          <a:schemeClr val="accent4">
            <a:shade val="50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r>
            <a:rPr kumimoji="1" lang="ja-JP" altLang="en-US" sz="1400" b="0" dirty="0">
              <a:ln w="22225">
                <a:noFill/>
                <a:prstDash val="solid"/>
              </a:ln>
              <a:solidFill>
                <a:schemeClr val="bg1"/>
              </a:solidFill>
              <a:latin typeface="Meiryo UI" panose="020B0604030504040204" pitchFamily="50" charset="-128"/>
              <a:ea typeface="Meiryo UI" panose="020B0604030504040204" pitchFamily="50" charset="-128"/>
            </a:rPr>
            <a:t>ここからは</a:t>
          </a:r>
          <a:endParaRPr kumimoji="1" lang="en-US" altLang="ja-JP" sz="1400" b="0" dirty="0">
            <a:ln w="22225">
              <a:noFill/>
              <a:prstDash val="solid"/>
            </a:ln>
            <a:solidFill>
              <a:schemeClr val="bg1"/>
            </a:solidFill>
            <a:latin typeface="Meiryo UI" panose="020B0604030504040204" pitchFamily="50" charset="-128"/>
            <a:ea typeface="Meiryo UI" panose="020B0604030504040204" pitchFamily="50" charset="-128"/>
          </a:endParaRPr>
        </a:p>
        <a:p xmlns:a="http://schemas.openxmlformats.org/drawingml/2006/main">
          <a:pPr algn="ctr">
            <a:defRPr/>
          </a:pPr>
          <a:r>
            <a:rPr kumimoji="1" lang="ja-JP" altLang="en-US" sz="1400" b="0" dirty="0">
              <a:ln w="22225">
                <a:noFill/>
                <a:prstDash val="solid"/>
              </a:ln>
              <a:solidFill>
                <a:schemeClr val="bg1"/>
              </a:solidFill>
              <a:latin typeface="Meiryo UI" panose="020B0604030504040204" pitchFamily="50" charset="-128"/>
              <a:ea typeface="Meiryo UI" panose="020B0604030504040204" pitchFamily="50" charset="-128"/>
            </a:rPr>
            <a:t>３ゾーン制</a:t>
          </a:r>
          <a:endParaRPr kumimoji="1" lang="en-US" altLang="ja-JP" sz="1400" b="0" dirty="0">
            <a:ln w="22225">
              <a:noFill/>
              <a:prstDash val="solid"/>
            </a:ln>
            <a:solidFill>
              <a:schemeClr val="bg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0.05183</cdr:x>
      <cdr:y>0.07406</cdr:y>
    </cdr:from>
    <cdr:to>
      <cdr:x>0.26629</cdr:x>
      <cdr:y>0.12881</cdr:y>
    </cdr:to>
    <cdr:sp macro="" textlink="">
      <cdr:nvSpPr>
        <cdr:cNvPr id="3" name="Text Box 7">
          <a:extLst xmlns:a="http://schemas.openxmlformats.org/drawingml/2006/main">
            <a:ext uri="{FF2B5EF4-FFF2-40B4-BE49-F238E27FC236}">
              <a16:creationId xmlns:a16="http://schemas.microsoft.com/office/drawing/2014/main" id="{64F25D2B-D7B4-4841-9F7F-5FFD8D50AE90}"/>
            </a:ext>
          </a:extLst>
        </cdr:cNvPr>
        <cdr:cNvSpPr txBox="1">
          <a:spLocks xmlns:a="http://schemas.openxmlformats.org/drawingml/2006/main" noChangeArrowheads="1"/>
        </cdr:cNvSpPr>
      </cdr:nvSpPr>
      <cdr:spPr bwMode="auto">
        <a:xfrm xmlns:a="http://schemas.openxmlformats.org/drawingml/2006/main">
          <a:off x="616207" y="457948"/>
          <a:ext cx="2549747" cy="338543"/>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txBody xmlns:a="http://schemas.openxmlformats.org/drawingml/2006/main">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1219170">
            <a:spcBef>
              <a:spcPct val="50000"/>
            </a:spcBef>
            <a:defRPr/>
          </a:pPr>
          <a:r>
            <a:rPr lang="ja-JP" altLang="en-US" sz="1600" b="0" dirty="0">
              <a:solidFill>
                <a:schemeClr val="accent1">
                  <a:lumMod val="75000"/>
                </a:schemeClr>
              </a:solidFill>
              <a:latin typeface="Meiryo UI" panose="020B0604030504040204" pitchFamily="50" charset="-128"/>
              <a:ea typeface="Meiryo UI" panose="020B0604030504040204" pitchFamily="50" charset="-128"/>
            </a:rPr>
            <a:t>最大</a:t>
          </a:r>
          <a:r>
            <a:rPr lang="en-US" altLang="ja-JP" sz="1600" b="0" dirty="0">
              <a:solidFill>
                <a:schemeClr val="accent1">
                  <a:lumMod val="75000"/>
                </a:schemeClr>
              </a:solidFill>
              <a:latin typeface="Meiryo UI" panose="020B0604030504040204" pitchFamily="50" charset="-128"/>
              <a:ea typeface="Meiryo UI" panose="020B0604030504040204" pitchFamily="50" charset="-128"/>
            </a:rPr>
            <a:t>130,982</a:t>
          </a:r>
          <a:r>
            <a:rPr lang="ja-JP" altLang="en-US" sz="1600" b="0" dirty="0">
              <a:solidFill>
                <a:schemeClr val="accent1">
                  <a:lumMod val="75000"/>
                </a:schemeClr>
              </a:solidFill>
              <a:latin typeface="Meiryo UI" panose="020B0604030504040204" pitchFamily="50" charset="-128"/>
              <a:ea typeface="Meiryo UI" panose="020B0604030504040204" pitchFamily="50" charset="-128"/>
            </a:rPr>
            <a:t>人</a:t>
          </a:r>
          <a:r>
            <a:rPr lang="en-US" altLang="ja-JP" sz="1600" b="0" dirty="0">
              <a:solidFill>
                <a:schemeClr val="accent1">
                  <a:lumMod val="75000"/>
                </a:schemeClr>
              </a:solidFill>
              <a:latin typeface="Meiryo UI" panose="020B0604030504040204" pitchFamily="50" charset="-128"/>
              <a:ea typeface="Meiryo UI" panose="020B0604030504040204" pitchFamily="50" charset="-128"/>
            </a:rPr>
            <a:t>(‘96.11)</a:t>
          </a:r>
        </a:p>
      </cdr:txBody>
    </cdr:sp>
  </cdr:relSizeAnchor>
  <cdr:relSizeAnchor xmlns:cdr="http://schemas.openxmlformats.org/drawingml/2006/chartDrawing">
    <cdr:from>
      <cdr:x>0.15655</cdr:x>
      <cdr:y>0.36195</cdr:y>
    </cdr:from>
    <cdr:to>
      <cdr:x>0.27085</cdr:x>
      <cdr:y>0.4413</cdr:y>
    </cdr:to>
    <cdr:sp macro="" textlink="">
      <cdr:nvSpPr>
        <cdr:cNvPr id="4" name="Line 15">
          <a:extLst xmlns:a="http://schemas.openxmlformats.org/drawingml/2006/main">
            <a:ext uri="{FF2B5EF4-FFF2-40B4-BE49-F238E27FC236}">
              <a16:creationId xmlns:a16="http://schemas.microsoft.com/office/drawing/2014/main" id="{B69397F3-4EC5-4AC4-8356-A78716F59B84}"/>
            </a:ext>
          </a:extLst>
        </cdr:cNvPr>
        <cdr:cNvSpPr>
          <a:spLocks xmlns:a="http://schemas.openxmlformats.org/drawingml/2006/main" noChangeShapeType="1"/>
        </cdr:cNvSpPr>
      </cdr:nvSpPr>
      <cdr:spPr bwMode="auto">
        <a:xfrm xmlns:a="http://schemas.openxmlformats.org/drawingml/2006/main">
          <a:off x="1861225" y="2238121"/>
          <a:ext cx="1358902" cy="490656"/>
        </a:xfrm>
        <a:prstGeom xmlns:a="http://schemas.openxmlformats.org/drawingml/2006/main" prst="line">
          <a:avLst/>
        </a:prstGeom>
        <a:noFill xmlns:a="http://schemas.openxmlformats.org/drawingml/2006/main"/>
        <a:ln xmlns:a="http://schemas.openxmlformats.org/drawingml/2006/main" w="57150">
          <a:solidFill>
            <a:srgbClr val="FF0000"/>
          </a:solidFill>
          <a:round/>
          <a:headEnd/>
          <a:tailEnd type="triangle"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400"/>
        </a:p>
      </cdr:txBody>
    </cdr:sp>
  </cdr:relSizeAnchor>
  <cdr:relSizeAnchor xmlns:cdr="http://schemas.openxmlformats.org/drawingml/2006/chartDrawing">
    <cdr:from>
      <cdr:x>0.12418</cdr:x>
      <cdr:y>0.45683</cdr:y>
    </cdr:from>
    <cdr:to>
      <cdr:x>0.33244</cdr:x>
      <cdr:y>0.5066</cdr:y>
    </cdr:to>
    <cdr:sp macro="" textlink="">
      <cdr:nvSpPr>
        <cdr:cNvPr id="5" name="Text Box 13">
          <a:extLst xmlns:a="http://schemas.openxmlformats.org/drawingml/2006/main">
            <a:ext uri="{FF2B5EF4-FFF2-40B4-BE49-F238E27FC236}">
              <a16:creationId xmlns:a16="http://schemas.microsoft.com/office/drawing/2014/main" id="{05EEE1FF-794F-4A29-9459-E7D73D8ADD39}"/>
            </a:ext>
          </a:extLst>
        </cdr:cNvPr>
        <cdr:cNvSpPr txBox="1">
          <a:spLocks xmlns:a="http://schemas.openxmlformats.org/drawingml/2006/main" noChangeArrowheads="1"/>
        </cdr:cNvSpPr>
      </cdr:nvSpPr>
      <cdr:spPr bwMode="auto">
        <a:xfrm xmlns:a="http://schemas.openxmlformats.org/drawingml/2006/main">
          <a:off x="1476420" y="2824763"/>
          <a:ext cx="2475929" cy="307749"/>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a:effectLst xmlns:a="http://schemas.openxmlformats.org/drawingml/2006/main"/>
      </cdr:spPr>
      <cdr:txBody xmlns:a="http://schemas.openxmlformats.org/drawingml/2006/main">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defTabSz="1219170">
            <a:spcBef>
              <a:spcPct val="50000"/>
            </a:spcBef>
            <a:defRPr/>
          </a:pPr>
          <a:r>
            <a:rPr lang="en-US" altLang="ja-JP" sz="1400" dirty="0">
              <a:solidFill>
                <a:srgbClr val="FF0000"/>
              </a:solidFill>
              <a:latin typeface="Meiryo UI" panose="020B0604030504040204" pitchFamily="50" charset="-128"/>
              <a:ea typeface="Meiryo UI" panose="020B0604030504040204" pitchFamily="50" charset="-128"/>
            </a:rPr>
            <a:t>‘99</a:t>
          </a:r>
          <a:r>
            <a:rPr lang="ja-JP" altLang="en-US" sz="1400" dirty="0">
              <a:solidFill>
                <a:srgbClr val="FF0000"/>
              </a:solidFill>
              <a:latin typeface="Meiryo UI" panose="020B0604030504040204" pitchFamily="50" charset="-128"/>
              <a:ea typeface="Meiryo UI" panose="020B0604030504040204" pitchFamily="50" charset="-128"/>
            </a:rPr>
            <a:t>年</a:t>
          </a:r>
          <a:r>
            <a:rPr lang="en-US" altLang="ja-JP" sz="1400" dirty="0">
              <a:solidFill>
                <a:srgbClr val="FF0000"/>
              </a:solidFill>
              <a:latin typeface="Meiryo UI" panose="020B0604030504040204" pitchFamily="50" charset="-128"/>
              <a:ea typeface="Meiryo UI" panose="020B0604030504040204" pitchFamily="50" charset="-128"/>
            </a:rPr>
            <a:t>(H11)</a:t>
          </a:r>
          <a:r>
            <a:rPr lang="ja-JP" altLang="en-US" sz="1400" dirty="0">
              <a:solidFill>
                <a:srgbClr val="FF0000"/>
              </a:solidFill>
              <a:latin typeface="Meiryo UI" panose="020B0604030504040204" pitchFamily="50" charset="-128"/>
              <a:ea typeface="Meiryo UI" panose="020B0604030504040204" pitchFamily="50" charset="-128"/>
            </a:rPr>
            <a:t>以降、急速に減少</a:t>
          </a:r>
        </a:p>
      </cdr:txBody>
    </cdr:sp>
  </cdr:relSizeAnchor>
  <cdr:relSizeAnchor xmlns:cdr="http://schemas.openxmlformats.org/drawingml/2006/chartDrawing">
    <cdr:from>
      <cdr:x>0.65738</cdr:x>
      <cdr:y>0.81442</cdr:y>
    </cdr:from>
    <cdr:to>
      <cdr:x>0.87937</cdr:x>
      <cdr:y>0.86917</cdr:y>
    </cdr:to>
    <cdr:sp macro="" textlink="">
      <cdr:nvSpPr>
        <cdr:cNvPr id="6" name="Text Box 7">
          <a:extLst xmlns:a="http://schemas.openxmlformats.org/drawingml/2006/main">
            <a:ext uri="{FF2B5EF4-FFF2-40B4-BE49-F238E27FC236}">
              <a16:creationId xmlns:a16="http://schemas.microsoft.com/office/drawing/2014/main" id="{350BB656-4D88-4CA2-8220-17FDCD03A116}"/>
            </a:ext>
          </a:extLst>
        </cdr:cNvPr>
        <cdr:cNvSpPr txBox="1">
          <a:spLocks xmlns:a="http://schemas.openxmlformats.org/drawingml/2006/main" noChangeArrowheads="1"/>
        </cdr:cNvSpPr>
      </cdr:nvSpPr>
      <cdr:spPr bwMode="auto">
        <a:xfrm xmlns:a="http://schemas.openxmlformats.org/drawingml/2006/main">
          <a:off x="7815554" y="5035886"/>
          <a:ext cx="2639225" cy="338543"/>
        </a:xfrm>
        <a:prstGeom xmlns:a="http://schemas.openxmlformats.org/drawingml/2006/main" prst="rect">
          <a:avLst/>
        </a:prstGeom>
        <a:solidFill xmlns:a="http://schemas.openxmlformats.org/drawingml/2006/main">
          <a:schemeClr val="bg1"/>
        </a:solidFill>
        <a:ln xmlns:a="http://schemas.openxmlformats.org/drawingml/2006/main" w="9525" algn="ctr">
          <a:solidFill>
            <a:srgbClr val="FF0000"/>
          </a:solidFill>
          <a:miter lim="800000"/>
          <a:headEnd/>
          <a:tailEnd/>
        </a:ln>
        <a:effectLst xmlns:a="http://schemas.openxmlformats.org/drawingml/2006/main"/>
      </cdr:spPr>
      <cdr:txBody xmlns:a="http://schemas.openxmlformats.org/drawingml/2006/main">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Bef>
              <a:spcPct val="50000"/>
            </a:spcBef>
          </a:pPr>
          <a:r>
            <a:rPr lang="en-US" altLang="ja-JP" sz="1600" b="1" dirty="0">
              <a:solidFill>
                <a:schemeClr val="tx1"/>
              </a:solidFill>
            </a:rPr>
            <a:t>3</a:t>
          </a:r>
          <a:r>
            <a:rPr lang="ja-JP" altLang="en-US" sz="1600" b="1" dirty="0">
              <a:solidFill>
                <a:schemeClr val="tx1"/>
              </a:solidFill>
            </a:rPr>
            <a:t>ゾーン⇒</a:t>
          </a:r>
          <a:r>
            <a:rPr lang="en-US" altLang="ja-JP" sz="1600" b="1" dirty="0">
              <a:solidFill>
                <a:schemeClr val="tx1"/>
              </a:solidFill>
            </a:rPr>
            <a:t>2.5</a:t>
          </a:r>
          <a:r>
            <a:rPr lang="ja-JP" altLang="en-US" sz="1600" b="1" dirty="0">
              <a:solidFill>
                <a:schemeClr val="tx1"/>
              </a:solidFill>
            </a:rPr>
            <a:t>ゾーン</a:t>
          </a:r>
          <a:r>
            <a:rPr lang="en-US" altLang="ja-JP" sz="1600" b="1" dirty="0">
              <a:solidFill>
                <a:schemeClr val="tx1"/>
              </a:solidFill>
            </a:rPr>
            <a:t>(2019)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4306737" cy="341393"/>
          </a:xfrm>
          <a:prstGeom prst="rect">
            <a:avLst/>
          </a:prstGeom>
        </p:spPr>
        <p:txBody>
          <a:bodyPr vert="horz" lIns="91424" tIns="45712" rIns="91424"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86" y="2"/>
            <a:ext cx="4306737" cy="341393"/>
          </a:xfrm>
          <a:prstGeom prst="rect">
            <a:avLst/>
          </a:prstGeom>
        </p:spPr>
        <p:txBody>
          <a:bodyPr vert="horz" lIns="91424" tIns="45712" rIns="91424" bIns="45712" rtlCol="0"/>
          <a:lstStyle>
            <a:lvl1pPr algn="r">
              <a:defRPr sz="1200"/>
            </a:lvl1pPr>
          </a:lstStyle>
          <a:p>
            <a:fld id="{CDE5E1AD-3E27-435A-9202-2F554BEB738C}" type="datetimeFigureOut">
              <a:rPr kumimoji="1" lang="ja-JP" altLang="en-US" smtClean="0"/>
              <a:t>2024/11/5</a:t>
            </a:fld>
            <a:endParaRPr kumimoji="1" lang="ja-JP" altLang="en-US"/>
          </a:p>
        </p:txBody>
      </p:sp>
      <p:sp>
        <p:nvSpPr>
          <p:cNvPr id="4" name="フッター プレースホルダー 3"/>
          <p:cNvSpPr>
            <a:spLocks noGrp="1"/>
          </p:cNvSpPr>
          <p:nvPr>
            <p:ph type="ftr" sz="quarter" idx="2"/>
          </p:nvPr>
        </p:nvSpPr>
        <p:spPr>
          <a:xfrm>
            <a:off x="3" y="6465807"/>
            <a:ext cx="4306737" cy="341393"/>
          </a:xfrm>
          <a:prstGeom prst="rect">
            <a:avLst/>
          </a:prstGeom>
        </p:spPr>
        <p:txBody>
          <a:bodyPr vert="horz" lIns="91424" tIns="45712" rIns="91424"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86" y="6465807"/>
            <a:ext cx="4306737" cy="341393"/>
          </a:xfrm>
          <a:prstGeom prst="rect">
            <a:avLst/>
          </a:prstGeom>
        </p:spPr>
        <p:txBody>
          <a:bodyPr vert="horz" lIns="91424" tIns="45712" rIns="91424" bIns="45712" rtlCol="0" anchor="b"/>
          <a:lstStyle>
            <a:lvl1pPr algn="r">
              <a:defRPr sz="1200"/>
            </a:lvl1pPr>
          </a:lstStyle>
          <a:p>
            <a:fld id="{CB088FAA-84C0-4FA9-9FEB-96FB1D4EF604}" type="slidenum">
              <a:rPr kumimoji="1" lang="ja-JP" altLang="en-US" smtClean="0"/>
              <a:t>‹#›</a:t>
            </a:fld>
            <a:endParaRPr kumimoji="1" lang="ja-JP" altLang="en-US"/>
          </a:p>
        </p:txBody>
      </p:sp>
    </p:spTree>
    <p:extLst>
      <p:ext uri="{BB962C8B-B14F-4D97-AF65-F5344CB8AC3E}">
        <p14:creationId xmlns:p14="http://schemas.microsoft.com/office/powerpoint/2010/main" val="2429176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7" cy="341542"/>
          </a:xfrm>
          <a:prstGeom prst="rect">
            <a:avLst/>
          </a:prstGeom>
        </p:spPr>
        <p:txBody>
          <a:bodyPr vert="horz" lIns="91424" tIns="45712" rIns="91424"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2" y="0"/>
            <a:ext cx="4307047" cy="341542"/>
          </a:xfrm>
          <a:prstGeom prst="rect">
            <a:avLst/>
          </a:prstGeom>
        </p:spPr>
        <p:txBody>
          <a:bodyPr vert="horz" lIns="91424" tIns="45712" rIns="91424" bIns="45712" rtlCol="0"/>
          <a:lstStyle>
            <a:lvl1pPr algn="r">
              <a:defRPr sz="1200"/>
            </a:lvl1pPr>
          </a:lstStyle>
          <a:p>
            <a:fld id="{F7F7517B-291C-4C69-A9A7-41E93E17CC3F}"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24" tIns="45712" rIns="91424" bIns="45712" rtlCol="0" anchor="ctr"/>
          <a:lstStyle/>
          <a:p>
            <a:endParaRPr lang="ja-JP" altLang="en-US"/>
          </a:p>
        </p:txBody>
      </p:sp>
      <p:sp>
        <p:nvSpPr>
          <p:cNvPr id="5" name="ノート プレースホルダー 4"/>
          <p:cNvSpPr>
            <a:spLocks noGrp="1"/>
          </p:cNvSpPr>
          <p:nvPr>
            <p:ph type="body" sz="quarter" idx="3"/>
          </p:nvPr>
        </p:nvSpPr>
        <p:spPr>
          <a:xfrm>
            <a:off x="993934" y="3275967"/>
            <a:ext cx="7951470" cy="2680335"/>
          </a:xfrm>
          <a:prstGeom prst="rect">
            <a:avLst/>
          </a:prstGeom>
        </p:spPr>
        <p:txBody>
          <a:bodyPr vert="horz" lIns="91424" tIns="45712" rIns="91424"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661"/>
            <a:ext cx="4307047" cy="341541"/>
          </a:xfrm>
          <a:prstGeom prst="rect">
            <a:avLst/>
          </a:prstGeom>
        </p:spPr>
        <p:txBody>
          <a:bodyPr vert="horz" lIns="91424" tIns="45712" rIns="91424"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2" y="6465661"/>
            <a:ext cx="4307047" cy="341541"/>
          </a:xfrm>
          <a:prstGeom prst="rect">
            <a:avLst/>
          </a:prstGeom>
        </p:spPr>
        <p:txBody>
          <a:bodyPr vert="horz" lIns="91424" tIns="45712" rIns="91424" bIns="45712" rtlCol="0" anchor="b"/>
          <a:lstStyle>
            <a:lvl1pPr algn="r">
              <a:defRPr sz="1200"/>
            </a:lvl1pPr>
          </a:lstStyle>
          <a:p>
            <a:fld id="{C1ED963E-94A6-47DA-81A4-B332F011DC0E}" type="slidenum">
              <a:rPr kumimoji="1" lang="ja-JP" altLang="en-US" smtClean="0"/>
              <a:t>‹#›</a:t>
            </a:fld>
            <a:endParaRPr kumimoji="1" lang="ja-JP" altLang="en-US"/>
          </a:p>
        </p:txBody>
      </p:sp>
    </p:spTree>
    <p:extLst>
      <p:ext uri="{BB962C8B-B14F-4D97-AF65-F5344CB8AC3E}">
        <p14:creationId xmlns:p14="http://schemas.microsoft.com/office/powerpoint/2010/main" val="34753953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 altLang="ja-JP" b="0" dirty="0"/>
          </a:p>
        </p:txBody>
      </p:sp>
      <p:sp>
        <p:nvSpPr>
          <p:cNvPr id="4" name="スライド番号プレースホルダー 3"/>
          <p:cNvSpPr>
            <a:spLocks noGrp="1"/>
          </p:cNvSpPr>
          <p:nvPr>
            <p:ph type="sldNum" sz="quarter" idx="5"/>
          </p:nvPr>
        </p:nvSpPr>
        <p:spPr/>
        <p:txBody>
          <a:bodyPr/>
          <a:lstStyle/>
          <a:p>
            <a:pPr defTabSz="883326">
              <a:defRPr/>
            </a:pPr>
            <a:fld id="{853889D9-4802-1E4B-B0EB-5E72AF203584}" type="slidenum">
              <a:rPr lang="ja-JP" altLang="en-US">
                <a:solidFill>
                  <a:prstClr val="black"/>
                </a:solidFill>
                <a:latin typeface="游ゴシック" panose="020F0502020204030204"/>
                <a:ea typeface="游ゴシック" panose="020B0400000000000000" pitchFamily="50" charset="-128"/>
              </a:rPr>
              <a:pPr defTabSz="883326">
                <a:defRPr/>
              </a:pPr>
              <a:t>11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6086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 altLang="ja-JP" b="0" dirty="0"/>
          </a:p>
        </p:txBody>
      </p:sp>
      <p:sp>
        <p:nvSpPr>
          <p:cNvPr id="4" name="スライド番号プレースホルダー 3"/>
          <p:cNvSpPr>
            <a:spLocks noGrp="1"/>
          </p:cNvSpPr>
          <p:nvPr>
            <p:ph type="sldNum" sz="quarter" idx="5"/>
          </p:nvPr>
        </p:nvSpPr>
        <p:spPr/>
        <p:txBody>
          <a:bodyPr/>
          <a:lstStyle/>
          <a:p>
            <a:pPr defTabSz="883326">
              <a:defRPr/>
            </a:pPr>
            <a:fld id="{853889D9-4802-1E4B-B0EB-5E72AF203584}" type="slidenum">
              <a:rPr lang="ja-JP" altLang="en-US">
                <a:solidFill>
                  <a:prstClr val="black"/>
                </a:solidFill>
                <a:latin typeface="游ゴシック" panose="020F0502020204030204"/>
                <a:ea typeface="游ゴシック" panose="020B0400000000000000" pitchFamily="50" charset="-128"/>
              </a:rPr>
              <a:pPr defTabSz="883326">
                <a:defRPr/>
              </a:pPr>
              <a:t>12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628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 altLang="ja-JP" b="0" dirty="0"/>
          </a:p>
        </p:txBody>
      </p:sp>
      <p:sp>
        <p:nvSpPr>
          <p:cNvPr id="4" name="スライド番号プレースホルダー 3"/>
          <p:cNvSpPr>
            <a:spLocks noGrp="1"/>
          </p:cNvSpPr>
          <p:nvPr>
            <p:ph type="sldNum" sz="quarter" idx="5"/>
          </p:nvPr>
        </p:nvSpPr>
        <p:spPr/>
        <p:txBody>
          <a:bodyPr/>
          <a:lstStyle/>
          <a:p>
            <a:pPr defTabSz="883326">
              <a:defRPr/>
            </a:pPr>
            <a:fld id="{853889D9-4802-1E4B-B0EB-5E72AF203584}" type="slidenum">
              <a:rPr lang="ja-JP" altLang="en-US">
                <a:solidFill>
                  <a:prstClr val="black"/>
                </a:solidFill>
                <a:latin typeface="游ゴシック" panose="020F0502020204030204"/>
                <a:ea typeface="游ゴシック" panose="020B0400000000000000" pitchFamily="50" charset="-128"/>
              </a:rPr>
              <a:pPr defTabSz="883326">
                <a:defRPr/>
              </a:pPr>
              <a:t>13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8815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kumimoji="1" lang="en" altLang="ja-JP" b="0" dirty="0"/>
          </a:p>
        </p:txBody>
      </p:sp>
      <p:sp>
        <p:nvSpPr>
          <p:cNvPr id="4" name="スライド番号プレースホルダー 3"/>
          <p:cNvSpPr>
            <a:spLocks noGrp="1"/>
          </p:cNvSpPr>
          <p:nvPr>
            <p:ph type="sldNum" sz="quarter" idx="5"/>
          </p:nvPr>
        </p:nvSpPr>
        <p:spPr/>
        <p:txBody>
          <a:bodyPr/>
          <a:lstStyle/>
          <a:p>
            <a:pPr defTabSz="914242">
              <a:defRPr/>
            </a:pPr>
            <a:fld id="{853889D9-4802-1E4B-B0EB-5E72AF203584}" type="slidenum">
              <a:rPr lang="ja-JP" altLang="en-US">
                <a:solidFill>
                  <a:prstClr val="black"/>
                </a:solidFill>
                <a:latin typeface="游ゴシック" panose="020F0502020204030204"/>
                <a:ea typeface="游ゴシック" panose="020B0400000000000000" pitchFamily="50" charset="-128"/>
              </a:rPr>
              <a:pPr defTabSz="914242">
                <a:defRPr/>
              </a:pPr>
              <a:t>19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0525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F0563-2380-460B-A2AE-B97FCCDFB73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DF235F3-15D5-4F6B-85DC-1978B7677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1FD66DE-7E98-4F95-B834-2F6478120B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1A948-85C4-4E61-AC3A-7CC1BD0DDA6E}"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65B828F8-B0B7-46A9-A18D-32CF86D076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E1073165-0F10-40B1-BE57-2705B6DE96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216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BE2155-D184-4770-BACC-13E27BD399B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EA704F-EC88-40B7-999B-66387D835C4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4B8FB3-2853-434B-8E37-6E4E64555F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35BD4-9E45-43CE-A6EF-BBD7D2366374}"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C0EAE2CC-1869-455C-A798-DA9B5C43A4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F9208426-6543-418D-9A67-2A9906E7F4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098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C565E49-747E-4D95-A7A1-5DB411E569F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D319E6A-7F66-4136-8AAE-AA133DCFD65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1B5D6D-1DF7-4514-858A-D3F7C4E9FA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CA0DA5-C913-462F-9012-8EA87DD8E3EB}"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953A1D15-80C1-488A-9F1D-C23BBF44E6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8F5AB705-F1FC-4904-8E00-4CE46B04D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5283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EA7BAA7-AE68-41F8-BD05-85B945976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FF9FC-54B0-475C-9FE0-466378A32CF4}"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a:extLst>
              <a:ext uri="{FF2B5EF4-FFF2-40B4-BE49-F238E27FC236}">
                <a16:creationId xmlns:a16="http://schemas.microsoft.com/office/drawing/2014/main" id="{B590355B-04D0-48FD-800A-1CE43E8749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8DC951DB-6E73-4788-8786-691EBC7DC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B5CDBE-6E5B-4112-8AF8-9BE62FF22E74}"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921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C33C2-ABD0-4977-95FF-1BC843E1B02D}"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4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3132035"/>
            <a:ext cx="10058400" cy="1450757"/>
          </a:xfrm>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9C7EAC-93AD-43A9-845B-1AB4DCFD9745}"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1684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01A0F7-9DFE-4782-9A78-A0C2A29FED9C}"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353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0F111-3E7F-4F42-90B3-D5EF265BEF7F}"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056221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C9CDF4-2553-42BF-BA3C-C11C864D11CF}"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72897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5A1092-9413-46CD-94F3-9A24A0BE71BB}"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0338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1A35CE-26BD-4D7D-A404-0601B8F80A01}"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1076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83AFBE-AF60-491B-86DD-292ACCD0E6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39EBDA-97D8-492F-88CF-98D237B3AEA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EC75EF-6275-4067-92FB-26D04D5AD6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3EFB5F-EDB2-4B1C-B2E9-DA0C1C4BFCB7}"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E98D80E3-35C4-4696-ACFA-BF485999F0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0C59F44E-9D4B-4444-8809-5252FB609A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44522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BC8ACD-8DC3-4570-8D76-C52FA88BF387}"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112004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16401F-562D-4965-B965-8ECA11033D7C}"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143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12431-B504-4F73-92DB-AFA707F2C36D}"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6218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43B67F-9B41-4160-8209-A6CB3C21E565}"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424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79FE4F-5BCF-4636-8A1A-9AF78B03E41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55512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BF3FE-2BCF-431A-A6D9-99E5C9FCCA6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4184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59E025-AF01-4CE5-9633-3A0B6167E54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490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CE059A-6088-4455-AFDA-19548FBD504B}"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78379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0"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BFF9F-96EC-42C5-9622-15EACFEB902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8090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DBB3A-83A3-4EB4-B3BF-BBB73196AC0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4129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1B41B-6A21-43D2-9CA8-290F776C42E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1056B6-B4C2-427A-90CF-8C027EE00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58666DC-B62B-4FCC-A6DB-1EC0AB513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09451B-0085-466C-9B1F-50376991B631}"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1B101FC3-3218-429A-B43D-703AAF5A6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A6F32515-BAF2-47C9-8EA9-E36349DEC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9418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C19E83-10CB-421C-9D7A-E802757832C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65097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026C24-4AD3-4AC2-B5AA-DD9EE99A8CD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2181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8F0A19-64FA-44AF-950A-731257B6D868}"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06165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BF2C01-8BB4-4E7C-BE19-6C388088D22C}"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90278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C59EE0-D084-4455-9826-F2F33BF1CBB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68736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90E1F7-4EB1-4667-9248-C4CCB56BF4B0}"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0978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ACA460-B311-49F8-92C7-953D13075EDF}"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15432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F8B5C-A3E8-4547-A832-EDF5EA5AB578}"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13107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9D022D-309F-4A44-8224-DA902215AFDD}"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32773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0CE8FC-4D13-4AA1-B913-328A740CDB09}"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フッター プレースホルダー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3208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390F1E-F22B-4577-81F8-91D36A27140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DF9C3EB-CD70-4854-A630-39A617C061F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22C38CC-8C01-4707-BE34-BD16B02AAA4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595B55D-03A1-4578-98BB-4BF27EDD7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2EE721-C289-4F45-AE81-4667486F5414}"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16AA670C-E34F-4B4A-8979-8792C0B525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EB28F86A-FCAE-409E-811E-6F5928F2F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5110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9527EE-AEE4-489B-A017-02425F0B5730}"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2774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80133D-AC96-4C0D-9446-A012FBA85A62}"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 name="フッター プレースホルダー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66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5180A8-5715-41BB-9986-077E2ED34CA4}"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7101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41D2E3-4742-40EF-8276-0AFF2BA86699}"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9050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FFC97-7B02-454A-9110-F829B0B6E103}"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19935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0C2C47-9ECF-4FCF-AF2E-30E26C8E90F5}"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6158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87F65-6378-401F-A16C-6FEEC4A8942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E9FC726-EC80-4D9A-B4F1-1A0576736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7B563CE-B8F5-4ACE-95CB-330F64A483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9E7A60DE-3FF4-4F51-9586-4726BDF7B7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41325D11-BECE-457C-91BD-DCB2299EC5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1647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02B95A-CB06-449F-984D-94E3E70ED1D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4887B1-6791-413B-AAEC-AE0DA988F17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66BA17-9535-4FC7-9F75-42C302E29C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BD812143-EEB3-458F-8BC8-3B901EDEE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3DF82A85-1603-450C-BE9E-ADD6464F2E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3046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D5C47-5FBC-4F89-B047-8755A529718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94E01BA-01AD-4DF8-B704-C99BBD7BF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F58F647-30FE-477C-8802-4267FF7EC7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459E25A0-6573-45B0-BD7F-069E8EFBED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3842CF1F-664E-42E1-AFA3-7D9FE816A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55290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C54A7-569E-4E4D-9A66-7FE06F8C7B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2B0CCAC-08D6-4406-9BD5-AA516B78BDA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2B119BD-6F36-4CD3-A8A4-5B961CC7091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9B4E2E0-7C11-4036-8F79-230240F8D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BE897028-2829-4B20-9E32-B0C04DF538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5C6EAE20-E384-4B2E-8A97-7F956DF0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488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024C2C-DE2D-4621-91F0-BE8F988974B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06B24F-3B1E-4B7E-939A-10D81C12D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36A3274-9268-4309-8CFC-466E55ACDB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CB2D484-10A8-4DFE-B8A0-F26513C8F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4BECD1B-779D-48AF-AE17-0DA2552659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A4CD249-B0D3-4621-B5BD-D7554DA6F5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DD56C9-E3A4-4BBD-91D2-E167E73ED49A}"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フッター プレースホルダー 7">
            <a:extLst>
              <a:ext uri="{FF2B5EF4-FFF2-40B4-BE49-F238E27FC236}">
                <a16:creationId xmlns:a16="http://schemas.microsoft.com/office/drawing/2014/main" id="{CF958681-F833-4649-AADB-C68A737AC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スライド番号プレースホルダー 8">
            <a:extLst>
              <a:ext uri="{FF2B5EF4-FFF2-40B4-BE49-F238E27FC236}">
                <a16:creationId xmlns:a16="http://schemas.microsoft.com/office/drawing/2014/main" id="{BC261100-6630-45F7-B22B-E91A9056AD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5503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9A9531-8B34-444C-BE25-9E1AB54357B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36BFA5-CD01-4D9D-B714-00FFC5AF1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989741E-03C5-4097-8B4B-6D6955FFE10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7F39718-4FD4-4B35-B9EF-CDFAF2687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9D1D33-DE03-4347-9968-C113DC760B5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809FDB0-0CFF-4C4E-837D-1B54F5DA97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フッター プレースホルダー 7">
            <a:extLst>
              <a:ext uri="{FF2B5EF4-FFF2-40B4-BE49-F238E27FC236}">
                <a16:creationId xmlns:a16="http://schemas.microsoft.com/office/drawing/2014/main" id="{6F63A853-7FCE-4FC5-AEB6-71CBF8FB0D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スライド番号プレースホルダー 8">
            <a:extLst>
              <a:ext uri="{FF2B5EF4-FFF2-40B4-BE49-F238E27FC236}">
                <a16:creationId xmlns:a16="http://schemas.microsoft.com/office/drawing/2014/main" id="{60D017F2-DADA-4EC3-86D7-9D1AE5E9F6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18424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97168D-0BB9-4025-B4B6-42B450161D0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39E19C9-1E30-4DCC-BAA1-591F3310DC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a:extLst>
              <a:ext uri="{FF2B5EF4-FFF2-40B4-BE49-F238E27FC236}">
                <a16:creationId xmlns:a16="http://schemas.microsoft.com/office/drawing/2014/main" id="{8FC742AC-9CD8-400B-B3A1-7861CE169D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FA1ECED6-6C71-4BE6-9BAD-2E1C43185F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2972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C17E679-C731-4B5B-BDA4-3A36F2A9DB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 name="フッター プレースホルダー 2">
            <a:extLst>
              <a:ext uri="{FF2B5EF4-FFF2-40B4-BE49-F238E27FC236}">
                <a16:creationId xmlns:a16="http://schemas.microsoft.com/office/drawing/2014/main" id="{388447B9-7156-439C-9BF9-5667921A8F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1580319E-F034-4F8A-AAA1-8C4366825C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29616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C14972-8438-4FD0-8AC2-96A69CCD01E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1827AE3-6B58-4628-9BDC-2D69AD677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C1C40B3-7560-4956-8411-E49A8D8BC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61553D0-B1C2-4FBD-980F-B5A868AF44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41AC9EB2-5A2B-41F5-B856-7D23BC4872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79BC0D77-04DA-49C2-BF2D-4DE59D2FB8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70293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71201E-A5A7-4423-A40D-750C6EEC53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112E545-9256-4E5E-B21B-E267AB597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CFD7B3B-CFD5-438A-892A-E8336E582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FB95245-42AC-4A0D-BAA9-0697F8365A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4550CF3A-C97A-49D4-BA34-9EC2A4F87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69BEDDA1-8D43-40C0-9BA6-99A2BE07FE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1385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0A5D0E-247D-44FE-B7E3-EAD85F16820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2EE9074-4BB4-45E5-AB92-68E8362897B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AAF2A4-2B56-4E48-A413-9B3AC24911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1977D445-5BFB-46FC-8348-E91DFDE1FE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0541213C-1E5B-49EC-A935-2323BBAC84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5056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0CBB24-22D4-43B0-AB2E-05EE49764EB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68693E1-3D10-43CF-B91E-E6236F98B5F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AF34551-BCF5-456C-9EDA-998A2F1B25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935EE267-5C7A-4EF3-9C07-07BAC23FA3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C2747712-253E-411A-A458-7B66BBBC7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8910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016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游ゴシック"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600" b="0" i="0" u="none" strike="noStrike" kern="1200" cap="none" spc="0" normalizeH="0" baseline="0" noProof="0" dirty="0">
                <a:ln>
                  <a:noFill/>
                </a:ln>
                <a:solidFill>
                  <a:srgbClr val="E7E6E6">
                    <a:lumMod val="75000"/>
                  </a:srgbClr>
                </a:solidFill>
                <a:effectLst/>
                <a:uLnTx/>
                <a:uFillTx/>
                <a:latin typeface="游ゴシック"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sz="1200" b="0"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2268548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332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F0563-2380-460B-A2AE-B97FCCDFB73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DF235F3-15D5-4F6B-85DC-1978B7677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1FD66DE-7E98-4F95-B834-2F6478120B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65B828F8-B0B7-46A9-A18D-32CF86D076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E1073165-0F10-40B1-BE57-2705B6DE96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650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140A0-A9AD-4FC4-B5CF-8BA4A3674D4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38FB5B4-B656-4749-BC46-99A883EAD7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09B0BB-C5D3-421F-AD06-A3EE5AB9A11C}"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a:extLst>
              <a:ext uri="{FF2B5EF4-FFF2-40B4-BE49-F238E27FC236}">
                <a16:creationId xmlns:a16="http://schemas.microsoft.com/office/drawing/2014/main" id="{2B109408-E561-4588-B7EA-76F77FDB07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B8CBBFFD-7850-48B6-95A6-7A961448ED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20343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83AFBE-AF60-491B-86DD-292ACCD0E6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39EBDA-97D8-492F-88CF-98D237B3AEA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EC75EF-6275-4067-92FB-26D04D5AD6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E98D80E3-35C4-4696-ACFA-BF485999F0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0C59F44E-9D4B-4444-8809-5252FB609A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6124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1B41B-6A21-43D2-9CA8-290F776C42E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1056B6-B4C2-427A-90CF-8C027EE00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58666DC-B62B-4FCC-A6DB-1EC0AB513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1B101FC3-3218-429A-B43D-703AAF5A6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A6F32515-BAF2-47C9-8EA9-E36349DEC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78199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390F1E-F22B-4577-81F8-91D36A27140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DF9C3EB-CD70-4854-A630-39A617C061F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22C38CC-8C01-4707-BE34-BD16B02AAA4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595B55D-03A1-4578-98BB-4BF27EDD7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16AA670C-E34F-4B4A-8979-8792C0B525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EB28F86A-FCAE-409E-811E-6F5928F2F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9439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024C2C-DE2D-4621-91F0-BE8F988974B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06B24F-3B1E-4B7E-939A-10D81C12D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36A3274-9268-4309-8CFC-466E55ACDB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CB2D484-10A8-4DFE-B8A0-F26513C8F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4BECD1B-779D-48AF-AE17-0DA2552659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A4CD249-B0D3-4621-B5BD-D7554DA6F5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フッター プレースホルダー 7">
            <a:extLst>
              <a:ext uri="{FF2B5EF4-FFF2-40B4-BE49-F238E27FC236}">
                <a16:creationId xmlns:a16="http://schemas.microsoft.com/office/drawing/2014/main" id="{CF958681-F833-4649-AADB-C68A737AC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スライド番号プレースホルダー 8">
            <a:extLst>
              <a:ext uri="{FF2B5EF4-FFF2-40B4-BE49-F238E27FC236}">
                <a16:creationId xmlns:a16="http://schemas.microsoft.com/office/drawing/2014/main" id="{BC261100-6630-45F7-B22B-E91A9056AD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6590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140A0-A9AD-4FC4-B5CF-8BA4A3674D4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38FB5B4-B656-4749-BC46-99A883EAD7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a:extLst>
              <a:ext uri="{FF2B5EF4-FFF2-40B4-BE49-F238E27FC236}">
                <a16:creationId xmlns:a16="http://schemas.microsoft.com/office/drawing/2014/main" id="{2B109408-E561-4588-B7EA-76F77FDB07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B8CBBFFD-7850-48B6-95A6-7A961448ED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0495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1A63B0F-96BA-4B88-9455-CB1321D4F2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 name="フッター プレースホルダー 2">
            <a:extLst>
              <a:ext uri="{FF2B5EF4-FFF2-40B4-BE49-F238E27FC236}">
                <a16:creationId xmlns:a16="http://schemas.microsoft.com/office/drawing/2014/main" id="{0F4F4673-9894-49E0-AFD9-EECC42DDEB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BC70BE31-6671-4A00-ADC0-52FEC91E7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0051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7758A0-A359-42B7-BA3C-4CAA4C4D622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23A6BE-5ACC-4ECD-A26D-ACD319E42A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6530156-7075-40A3-8E56-17893C18D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8E036D5-6FEE-4EFF-A136-160AEE4BFF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55513EDF-334C-4C97-8CB5-404493D41A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9C6AF4A1-FF83-4D68-BD54-7A7FDB04AB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433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7D2FD-5873-4819-896D-76DFC629F4F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01E014-F5B7-4AF8-AE7F-15550175F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6D48B4B-2DFA-4764-BA60-5ED4B163B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A8C6722-F6A8-42E7-8D80-B277BC32D3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12DE3850-2EA8-4ECC-81FF-E8C189A057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FA6412BC-CD29-47C8-A994-3F89B8E15B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53358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BE2155-D184-4770-BACC-13E27BD399B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EA704F-EC88-40B7-999B-66387D835C4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4B8FB3-2853-434B-8E37-6E4E64555F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C0EAE2CC-1869-455C-A798-DA9B5C43A4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F9208426-6543-418D-9A67-2A9906E7F4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868137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C565E49-747E-4D95-A7A1-5DB411E569F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D319E6A-7F66-4136-8AAE-AA133DCFD65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1B5D6D-1DF7-4514-858A-D3F7C4E9FA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953A1D15-80C1-488A-9F1D-C23BBF44E6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8F5AB705-F1FC-4904-8E00-4CE46B04D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53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1A63B0F-96BA-4B88-9455-CB1321D4F2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AFE2B-8B7C-47BF-BD19-7086DA281F12}"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 name="フッター プレースホルダー 2">
            <a:extLst>
              <a:ext uri="{FF2B5EF4-FFF2-40B4-BE49-F238E27FC236}">
                <a16:creationId xmlns:a16="http://schemas.microsoft.com/office/drawing/2014/main" id="{0F4F4673-9894-49E0-AFD9-EECC42DDEB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BC70BE31-6671-4A00-ADC0-52FEC91E7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3651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9EA7BAA7-AE68-41F8-BD05-85B945976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70CF91-CED6-4F39-B11C-CEB2586FB246}"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a:extLst>
              <a:ext uri="{FF2B5EF4-FFF2-40B4-BE49-F238E27FC236}">
                <a16:creationId xmlns:a16="http://schemas.microsoft.com/office/drawing/2014/main" id="{B590355B-04D0-48FD-800A-1CE43E8749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8DC951DB-6E73-4788-8786-691EBC7DC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B5CDBE-6E5B-4112-8AF8-9BE62FF22E74}"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88178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MS PMincho"/>
                <a:ea typeface="MS PMincho"/>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MS PMincho"/>
              <a:ea typeface="MS PMincho"/>
            </a:endParaRPr>
          </a:p>
        </p:txBody>
      </p:sp>
    </p:spTree>
    <p:extLst>
      <p:ext uri="{BB962C8B-B14F-4D97-AF65-F5344CB8AC3E}">
        <p14:creationId xmlns:p14="http://schemas.microsoft.com/office/powerpoint/2010/main" val="18521007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4697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62657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70784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00640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0"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4228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3540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99578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5269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7758A0-A359-42B7-BA3C-4CAA4C4D622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23A6BE-5ACC-4ECD-A26D-ACD319E42A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6530156-7075-40A3-8E56-17893C18D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8E036D5-6FEE-4EFF-A136-160AEE4BFF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3799E-6110-46BF-91BA-F559C2E4378E}"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55513EDF-334C-4C97-8CB5-404493D41A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9C6AF4A1-FF83-4D68-BD54-7A7FDB04AB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8773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20160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021278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422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7D2FD-5873-4819-896D-76DFC629F4F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01E014-F5B7-4AF8-AE7F-15550175F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6D48B4B-2DFA-4764-BA60-5ED4B163B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A8C6722-F6A8-42E7-8D80-B277BC32D3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8C6AB5-BD83-4FEA-AA86-7534996E2209}"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a:extLst>
              <a:ext uri="{FF2B5EF4-FFF2-40B4-BE49-F238E27FC236}">
                <a16:creationId xmlns:a16="http://schemas.microsoft.com/office/drawing/2014/main" id="{12DE3850-2EA8-4ECC-81FF-E8C189A057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a:extLst>
              <a:ext uri="{FF2B5EF4-FFF2-40B4-BE49-F238E27FC236}">
                <a16:creationId xmlns:a16="http://schemas.microsoft.com/office/drawing/2014/main" id="{FA6412BC-CD29-47C8-A994-3F89B8E15B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3186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6000">
              <a:schemeClr val="accent1">
                <a:lumMod val="5000"/>
                <a:lumOff val="95000"/>
              </a:schemeClr>
            </a:gs>
            <a:gs pos="27308">
              <a:schemeClr val="accent1">
                <a:lumMod val="5000"/>
                <a:lumOff val="95000"/>
              </a:schemeClr>
            </a:gs>
            <a:gs pos="82000">
              <a:schemeClr val="accent1">
                <a:lumMod val="45000"/>
                <a:lumOff val="55000"/>
                <a:alpha val="18000"/>
              </a:schemeClr>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78D7AED-F922-429E-8925-CA25F9279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BD03B9-5643-488A-89BD-2AF7D141E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B62F99-DB61-4A92-A357-1D7901731E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4DB86F-A827-42DE-823A-611C48E8B267}"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3CD3ADEF-78A0-4A68-806B-60537801D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AE1EDA73-2B49-4145-8805-9D0EB5E29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92569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430B49-A524-4B9D-A575-CF132305FBE6}"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CEA2E3-5CE3-426B-8313-ABFA1D5F0DFA}"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401486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E597F-533B-4328-BE10-BF31551B30B8}"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050274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30AB7C-C445-41EE-B859-5E85525BEAF6}" type="datetime1">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91484D-B447-4295-8A9A-EE4DF0F7CB0D}"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9133787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9000">
              <a:schemeClr val="bg1">
                <a:alpha val="79000"/>
                <a:lumMod val="36000"/>
                <a:lumOff val="64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195B75F-43AD-4F1E-B2D3-CFCE53A74F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040CA5-DC19-40A1-B03A-1565DDD5E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347F77-ACC1-43EC-AE0B-6A1025E37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EF625E-7B9E-4E45-B778-9133CACE4993}"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D710D69A-8174-495D-8B5D-4456698C6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7BB3D075-C924-4F2C-878E-3DB566948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D219BD-89F4-41FC-A17F-BEDF0CEC8F8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41971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6000">
              <a:schemeClr val="accent1">
                <a:lumMod val="5000"/>
                <a:lumOff val="95000"/>
              </a:schemeClr>
            </a:gs>
            <a:gs pos="27308">
              <a:schemeClr val="accent1">
                <a:lumMod val="5000"/>
                <a:lumOff val="95000"/>
              </a:schemeClr>
            </a:gs>
            <a:gs pos="82000">
              <a:schemeClr val="accent1">
                <a:lumMod val="45000"/>
                <a:lumOff val="55000"/>
                <a:alpha val="18000"/>
              </a:schemeClr>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78D7AED-F922-429E-8925-CA25F9279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BD03B9-5643-488A-89BD-2AF7D141E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B62F99-DB61-4A92-A357-1D7901731E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08CA20-6E5F-4FD8-B192-036298341284}" type="datetimeFigureOut">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3CD3ADEF-78A0-4A68-806B-60537801D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AE1EDA73-2B49-4145-8805-9D0EB5E29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119E1E-111E-4D21-AED9-AE74DADF69CC}"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688341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80B025D-CF3E-4D94-AC62-5004F04CEFF9}"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B88489-EF76-4B63-8803-A736F11EBFE2}"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606793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image" Target="../media/image43.JPG"/><Relationship Id="rId1" Type="http://schemas.openxmlformats.org/officeDocument/2006/relationships/slideLayout" Target="../slideLayouts/slideLayout2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4.jpeg"/><Relationship Id="rId5" Type="http://schemas.openxmlformats.org/officeDocument/2006/relationships/image" Target="../media/image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0.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6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6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jpeg"/><Relationship Id="rId1" Type="http://schemas.openxmlformats.org/officeDocument/2006/relationships/slideLayout" Target="../slideLayouts/slideLayout19.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bg1"/>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11940" b="14679"/>
          <a:stretch/>
        </p:blipFill>
        <p:spPr>
          <a:xfrm>
            <a:off x="-1" y="0"/>
            <a:ext cx="12192001" cy="6858000"/>
          </a:xfrm>
          <a:prstGeom prst="rect">
            <a:avLst/>
          </a:prstGeom>
        </p:spPr>
      </p:pic>
      <p:sp>
        <p:nvSpPr>
          <p:cNvPr id="2" name="テキスト ボックス 1">
            <a:extLst>
              <a:ext uri="{FF2B5EF4-FFF2-40B4-BE49-F238E27FC236}">
                <a16:creationId xmlns:a16="http://schemas.microsoft.com/office/drawing/2014/main" id="{CA8EA678-6A5C-4540-949A-EE6159AF013D}"/>
              </a:ext>
            </a:extLst>
          </p:cNvPr>
          <p:cNvSpPr txBox="1"/>
          <p:nvPr/>
        </p:nvSpPr>
        <p:spPr>
          <a:xfrm>
            <a:off x="2649610" y="716169"/>
            <a:ext cx="7780265" cy="86177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2024-25</a:t>
            </a:r>
            <a:r>
              <a:rPr kumimoji="1" lang="ja-JP" altLang="en-US" sz="2400" b="0" i="0" u="none" strike="noStrike" kern="1200" cap="none" spc="0" normalizeH="0" baseline="0" noProof="0" dirty="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年度</a:t>
            </a:r>
            <a:r>
              <a:rPr kumimoji="1" lang="ja-JP" altLang="en-US" sz="2400" b="1" i="0" u="none" strike="noStrike" kern="1200" cap="none" spc="0" normalizeH="0" baseline="0" noProof="0" dirty="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  </a:t>
            </a:r>
            <a:r>
              <a:rPr kumimoji="1" lang="en-US" altLang="ja-JP" sz="2800" b="0" i="0" u="none" strike="noStrike" kern="1200" cap="none" spc="0" normalizeH="0" baseline="0" noProof="0" dirty="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RI</a:t>
            </a:r>
            <a:r>
              <a:rPr kumimoji="1" lang="ja-JP" altLang="en-US" sz="2800" b="0" i="0" u="none" strike="noStrike" kern="1200" cap="none" spc="0" normalizeH="0" baseline="0" noProof="0" dirty="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rPr>
              <a:t>会長テーマ </a:t>
            </a:r>
            <a:endParaRPr kumimoji="1" lang="en-US" altLang="ja-JP" sz="2800" b="0" i="0" u="none" strike="noStrike" kern="1200" cap="none" spc="0" normalizeH="0" baseline="0" noProof="0" dirty="0">
              <a:ln>
                <a:noFill/>
              </a:ln>
              <a:solidFill>
                <a:srgbClr val="4472C4">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B02C4"/>
                </a:solidFill>
                <a:effectLst/>
                <a:uLnTx/>
                <a:uFillTx/>
                <a:latin typeface="Fugaz One" pitchFamily="2" charset="0"/>
                <a:ea typeface="Meiryo UI" panose="020B0604030504040204" pitchFamily="50" charset="-128"/>
                <a:cs typeface="+mn-cs"/>
              </a:rPr>
              <a:t>　　　　　　　　　　</a:t>
            </a:r>
            <a:r>
              <a:rPr kumimoji="1" lang="ja-JP" altLang="en-US" sz="2800" b="0" i="0" u="none" strike="noStrike" kern="1200" cap="none" spc="0" normalizeH="0" baseline="0" noProof="0" dirty="0">
                <a:ln>
                  <a:noFill/>
                </a:ln>
                <a:solidFill>
                  <a:srgbClr val="7030A0"/>
                </a:solidFill>
                <a:effectLst/>
                <a:uLnTx/>
                <a:uFillTx/>
                <a:latin typeface="Fugaz One" pitchFamily="2" charset="0"/>
                <a:ea typeface="Meiryo UI" panose="020B0604030504040204" pitchFamily="50" charset="-128"/>
                <a:cs typeface="+mn-cs"/>
              </a:rPr>
              <a:t> </a:t>
            </a:r>
            <a:r>
              <a:rPr kumimoji="1" lang="ja-JP" altLang="en-US" sz="2800" b="0" i="1" u="none" strike="noStrike" kern="1200" cap="none" spc="0" normalizeH="0" baseline="0" noProof="0" dirty="0">
                <a:ln>
                  <a:noFill/>
                </a:ln>
                <a:solidFill>
                  <a:srgbClr val="0000FF"/>
                </a:solidFill>
                <a:effectLst/>
                <a:uLnTx/>
                <a:uFillTx/>
                <a:latin typeface="Fugaz One" pitchFamily="2" charset="0"/>
                <a:ea typeface="Meiryo UI" panose="020B0604030504040204" pitchFamily="50" charset="-128"/>
                <a:cs typeface="+mn-cs"/>
              </a:rPr>
              <a:t>「</a:t>
            </a:r>
            <a:r>
              <a:rPr kumimoji="1" lang="en-US" altLang="ja-JP" sz="2800" b="0" i="1" u="none" strike="noStrike" kern="1200" cap="none" spc="0" normalizeH="0" baseline="0" noProof="0" dirty="0">
                <a:ln>
                  <a:noFill/>
                </a:ln>
                <a:solidFill>
                  <a:srgbClr val="0000FF"/>
                </a:solidFill>
                <a:effectLst/>
                <a:uLnTx/>
                <a:uFillTx/>
                <a:latin typeface="Fugaz One" pitchFamily="2" charset="0"/>
                <a:ea typeface="Meiryo UI" panose="020B0604030504040204" pitchFamily="50" charset="-128"/>
                <a:cs typeface="+mn-cs"/>
              </a:rPr>
              <a:t>THE MAGIC OF ROTARY</a:t>
            </a:r>
            <a:r>
              <a:rPr kumimoji="1" lang="ja-JP" altLang="en-US" sz="2800" b="0" i="1" u="none" strike="noStrike" kern="1200" cap="none" spc="0" normalizeH="0" baseline="0" noProof="0" dirty="0">
                <a:ln>
                  <a:noFill/>
                </a:ln>
                <a:solidFill>
                  <a:srgbClr val="0000FF"/>
                </a:solidFill>
                <a:effectLst/>
                <a:uLnTx/>
                <a:uFillTx/>
                <a:latin typeface="Fugaz One" pitchFamily="2" charset="0"/>
                <a:ea typeface="Meiryo UI" panose="020B0604030504040204" pitchFamily="50" charset="-128"/>
                <a:cs typeface="+mn-cs"/>
              </a:rPr>
              <a:t>」</a:t>
            </a:r>
            <a:endParaRPr kumimoji="1" lang="en-US" altLang="ja-JP" sz="4800" b="1" i="1"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3466112" y="3056756"/>
            <a:ext cx="5259773" cy="1161215"/>
          </a:xfrm>
          <a:prstGeom prst="rect">
            <a:avLst/>
          </a:prstGeom>
          <a:noFill/>
        </p:spPr>
        <p:txBody>
          <a:bodyPr wrap="none" rtlCol="0">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国際ロータリーの現況報告</a:t>
            </a:r>
            <a:endParaRPr kumimoji="1" lang="en-US" altLang="ja-JP" sz="36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ts val="44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～行動計画の推進～</a:t>
            </a:r>
            <a:endParaRPr kumimoji="1" lang="en-US" altLang="ja-JP" sz="28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71045" y="5221954"/>
            <a:ext cx="6508513" cy="1271758"/>
          </a:xfrm>
          <a:prstGeom prst="rect">
            <a:avLst/>
          </a:prstGeom>
        </p:spPr>
        <p:txBody>
          <a:bodyPr wrap="non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2024-26</a:t>
            </a:r>
            <a:r>
              <a:rPr kumimoji="1" lang="ja-JP" altLang="en-US" sz="2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国際ロータリー理事　水野　功</a:t>
            </a:r>
            <a:endParaRPr kumimoji="1" lang="en-US" altLang="ja-JP" sz="2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２０２４年</a:t>
            </a:r>
            <a:r>
              <a:rPr kumimoji="1" lang="en-US" altLang="ja-JP"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10</a:t>
            </a:r>
            <a:r>
              <a:rPr kumimoji="1" lang="ja-JP" altLang="en-US"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a:t>
            </a:r>
            <a:r>
              <a:rPr kumimoji="1" lang="en-US" altLang="ja-JP"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19</a:t>
            </a:r>
            <a:r>
              <a:rPr kumimoji="1" lang="ja-JP" altLang="en-US"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日（土）</a:t>
            </a:r>
            <a:r>
              <a:rPr kumimoji="1" lang="en-US" altLang="ja-JP"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５：</a:t>
            </a:r>
            <a:r>
              <a:rPr kumimoji="1" lang="en-US" altLang="ja-JP"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15 </a:t>
            </a:r>
            <a:r>
              <a:rPr kumimoji="1" lang="ja-JP" altLang="en-US"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16</a:t>
            </a:r>
            <a:r>
              <a:rPr kumimoji="1" lang="ja-JP" altLang="en-US"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2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国際ロータリー第</a:t>
            </a:r>
            <a: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2780</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地区　地区指導者育成セミナー</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pic>
        <p:nvPicPr>
          <p:cNvPr id="9" name="図 8">
            <a:extLst>
              <a:ext uri="{FF2B5EF4-FFF2-40B4-BE49-F238E27FC236}">
                <a16:creationId xmlns:a16="http://schemas.microsoft.com/office/drawing/2014/main" id="{1D666E86-1E8B-4CDF-AB7F-665664C8F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796"/>
          <a:stretch/>
        </p:blipFill>
        <p:spPr>
          <a:xfrm>
            <a:off x="753571" y="1318403"/>
            <a:ext cx="1430014" cy="1720379"/>
          </a:xfrm>
          <a:prstGeom prst="rect">
            <a:avLst/>
          </a:prstGeom>
          <a:ln>
            <a:noFill/>
          </a:ln>
          <a:effectLst>
            <a:softEdge rad="63500"/>
          </a:effectLst>
        </p:spPr>
      </p:pic>
      <p:sp>
        <p:nvSpPr>
          <p:cNvPr id="11" name="正方形/長方形 10">
            <a:extLst>
              <a:ext uri="{FF2B5EF4-FFF2-40B4-BE49-F238E27FC236}">
                <a16:creationId xmlns:a16="http://schemas.microsoft.com/office/drawing/2014/main" id="{239FEE5B-317B-4296-A53E-FD656A14CAF3}"/>
              </a:ext>
            </a:extLst>
          </p:cNvPr>
          <p:cNvSpPr/>
          <p:nvPr/>
        </p:nvSpPr>
        <p:spPr>
          <a:xfrm>
            <a:off x="614818" y="3164887"/>
            <a:ext cx="1707519"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ステファニー・アーチック</a:t>
            </a: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2024-25</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国際ロータリー会長</a:t>
            </a: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pic>
        <p:nvPicPr>
          <p:cNvPr id="13" name="図 12">
            <a:extLst>
              <a:ext uri="{FF2B5EF4-FFF2-40B4-BE49-F238E27FC236}">
                <a16:creationId xmlns:a16="http://schemas.microsoft.com/office/drawing/2014/main" id="{09BE8E93-89F0-40F6-99F3-C24C150A4D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8621" y="293132"/>
            <a:ext cx="1430014" cy="846074"/>
          </a:xfrm>
          <a:prstGeom prst="rect">
            <a:avLst/>
          </a:prstGeom>
        </p:spPr>
      </p:pic>
    </p:spTree>
    <p:extLst>
      <p:ext uri="{BB962C8B-B14F-4D97-AF65-F5344CB8AC3E}">
        <p14:creationId xmlns:p14="http://schemas.microsoft.com/office/powerpoint/2010/main" val="254460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9348EC-F21A-4AB5-953C-086301582C6F}"/>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正方形/長方形 5">
            <a:extLst>
              <a:ext uri="{FF2B5EF4-FFF2-40B4-BE49-F238E27FC236}">
                <a16:creationId xmlns:a16="http://schemas.microsoft.com/office/drawing/2014/main" id="{8E6A9C1C-545C-49BE-AE54-6C20BFDE32D8}"/>
              </a:ext>
            </a:extLst>
          </p:cNvPr>
          <p:cNvSpPr/>
          <p:nvPr/>
        </p:nvSpPr>
        <p:spPr>
          <a:xfrm>
            <a:off x="3795280" y="372492"/>
            <a:ext cx="39978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1"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「重要なキーワード」</a:t>
            </a:r>
            <a:endParaRPr kumimoji="1" lang="en-US" altLang="ja-JP" sz="3200" b="1"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endParaRPr>
          </a:p>
        </p:txBody>
      </p:sp>
      <p:sp>
        <p:nvSpPr>
          <p:cNvPr id="15" name="楕円 14">
            <a:extLst>
              <a:ext uri="{FF2B5EF4-FFF2-40B4-BE49-F238E27FC236}">
                <a16:creationId xmlns:a16="http://schemas.microsoft.com/office/drawing/2014/main" id="{E9CA8988-48B0-4381-9099-97C05EEC043E}"/>
              </a:ext>
            </a:extLst>
          </p:cNvPr>
          <p:cNvSpPr/>
          <p:nvPr/>
        </p:nvSpPr>
        <p:spPr>
          <a:xfrm>
            <a:off x="1534549" y="1697345"/>
            <a:ext cx="2087032" cy="1313234"/>
          </a:xfrm>
          <a:prstGeom prst="ellipse">
            <a:avLst/>
          </a:prstGeom>
          <a:solidFill>
            <a:srgbClr val="ED7D31"/>
          </a:solidFill>
          <a:ln w="571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継続性</a:t>
            </a:r>
          </a:p>
        </p:txBody>
      </p:sp>
      <p:sp>
        <p:nvSpPr>
          <p:cNvPr id="16" name="楕円 15">
            <a:extLst>
              <a:ext uri="{FF2B5EF4-FFF2-40B4-BE49-F238E27FC236}">
                <a16:creationId xmlns:a16="http://schemas.microsoft.com/office/drawing/2014/main" id="{819A5924-D98F-45F9-8066-BB24336A2C3D}"/>
              </a:ext>
            </a:extLst>
          </p:cNvPr>
          <p:cNvSpPr/>
          <p:nvPr/>
        </p:nvSpPr>
        <p:spPr>
          <a:xfrm>
            <a:off x="1322611" y="4275174"/>
            <a:ext cx="2298970" cy="1167320"/>
          </a:xfrm>
          <a:prstGeom prst="ellipse">
            <a:avLst/>
          </a:prstGeom>
          <a:solidFill>
            <a:srgbClr val="4472C4"/>
          </a:solidFill>
          <a:ln w="5715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DEI</a:t>
            </a:r>
            <a:endParaRPr kumimoji="0" lang="ja-JP" altLang="en-US"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楕円 16">
            <a:extLst>
              <a:ext uri="{FF2B5EF4-FFF2-40B4-BE49-F238E27FC236}">
                <a16:creationId xmlns:a16="http://schemas.microsoft.com/office/drawing/2014/main" id="{C4C0CD77-24B8-424B-91AC-7BFBC55E6BF3}"/>
              </a:ext>
            </a:extLst>
          </p:cNvPr>
          <p:cNvSpPr/>
          <p:nvPr/>
        </p:nvSpPr>
        <p:spPr>
          <a:xfrm>
            <a:off x="8144943" y="1697345"/>
            <a:ext cx="2334638" cy="1128409"/>
          </a:xfrm>
          <a:prstGeom prst="ellipse">
            <a:avLst/>
          </a:prstGeom>
          <a:solidFill>
            <a:srgbClr val="5B9BD5"/>
          </a:solidFill>
          <a:ln w="571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Belonging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帰属意識</a:t>
            </a:r>
          </a:p>
        </p:txBody>
      </p:sp>
      <p:sp>
        <p:nvSpPr>
          <p:cNvPr id="18" name="楕円 17">
            <a:extLst>
              <a:ext uri="{FF2B5EF4-FFF2-40B4-BE49-F238E27FC236}">
                <a16:creationId xmlns:a16="http://schemas.microsoft.com/office/drawing/2014/main" id="{12272EC1-4D3C-4DEB-8030-E9DCAA29C43D}"/>
              </a:ext>
            </a:extLst>
          </p:cNvPr>
          <p:cNvSpPr/>
          <p:nvPr/>
        </p:nvSpPr>
        <p:spPr>
          <a:xfrm>
            <a:off x="4175810" y="1847280"/>
            <a:ext cx="3236835" cy="2286569"/>
          </a:xfrm>
          <a:prstGeom prst="ellipse">
            <a:avLst/>
          </a:prstGeom>
          <a:solidFill>
            <a:srgbClr val="FFC000"/>
          </a:solidFill>
          <a:ln w="571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3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Grow Rotary</a:t>
            </a:r>
            <a:endParaRPr kumimoji="0" lang="ja-JP" altLang="en-US" sz="3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楕円 18">
            <a:extLst>
              <a:ext uri="{FF2B5EF4-FFF2-40B4-BE49-F238E27FC236}">
                <a16:creationId xmlns:a16="http://schemas.microsoft.com/office/drawing/2014/main" id="{DEA85CD7-EBD1-4266-B189-15FE7B8684C8}"/>
              </a:ext>
            </a:extLst>
          </p:cNvPr>
          <p:cNvSpPr/>
          <p:nvPr/>
        </p:nvSpPr>
        <p:spPr>
          <a:xfrm>
            <a:off x="8022763" y="3808247"/>
            <a:ext cx="2772383" cy="1634247"/>
          </a:xfrm>
          <a:prstGeom prst="ellipse">
            <a:avLst/>
          </a:prstGeom>
          <a:solidFill>
            <a:srgbClr val="70AD47"/>
          </a:solidFill>
          <a:ln w="571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Action Plan Champion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3-year goals</a:t>
            </a:r>
            <a:endParaRPr kumimoji="0" lang="ja-JP" altLang="en-US"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0" name="楕円 19">
            <a:extLst>
              <a:ext uri="{FF2B5EF4-FFF2-40B4-BE49-F238E27FC236}">
                <a16:creationId xmlns:a16="http://schemas.microsoft.com/office/drawing/2014/main" id="{8ECDB7FA-B3FE-4D4D-A59E-91C506E7E5BB}"/>
              </a:ext>
            </a:extLst>
          </p:cNvPr>
          <p:cNvSpPr/>
          <p:nvPr/>
        </p:nvSpPr>
        <p:spPr>
          <a:xfrm>
            <a:off x="4435981" y="4829652"/>
            <a:ext cx="2772382" cy="1332690"/>
          </a:xfrm>
          <a:prstGeom prst="ellipse">
            <a:avLst/>
          </a:prstGeom>
          <a:solidFill>
            <a:srgbClr val="ED7D31"/>
          </a:solidFill>
          <a:ln w="571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地域適応力</a:t>
            </a:r>
            <a:endParaRPr kumimoji="0" lang="en-US" altLang="ja-JP"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Regional Adaptability</a:t>
            </a:r>
          </a:p>
        </p:txBody>
      </p:sp>
      <p:pic>
        <p:nvPicPr>
          <p:cNvPr id="21" name="図 20">
            <a:extLst>
              <a:ext uri="{FF2B5EF4-FFF2-40B4-BE49-F238E27FC236}">
                <a16:creationId xmlns:a16="http://schemas.microsoft.com/office/drawing/2014/main" id="{48773C7B-0C4B-4306-9FE0-BF97FDE12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4612" y="257097"/>
            <a:ext cx="1454553" cy="546559"/>
          </a:xfrm>
          <a:prstGeom prst="rect">
            <a:avLst/>
          </a:prstGeom>
        </p:spPr>
      </p:pic>
    </p:spTree>
    <p:extLst>
      <p:ext uri="{BB962C8B-B14F-4D97-AF65-F5344CB8AC3E}">
        <p14:creationId xmlns:p14="http://schemas.microsoft.com/office/powerpoint/2010/main" val="329905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FF774F3-8458-4A21-B542-4A1EC2CD9AE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B68DCDF6-31BB-45B6-76C4-2EB5AF69C50A}"/>
              </a:ext>
            </a:extLst>
          </p:cNvPr>
          <p:cNvSpPr txBox="1"/>
          <p:nvPr/>
        </p:nvSpPr>
        <p:spPr>
          <a:xfrm>
            <a:off x="379980" y="244562"/>
            <a:ext cx="7049520" cy="707886"/>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20242026</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年</a:t>
            </a:r>
            <a:r>
              <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RI</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会長</a:t>
            </a:r>
            <a:r>
              <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 </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テーマ</a:t>
            </a:r>
            <a:br>
              <a:rPr kumimoji="1" lang="en-US" altLang="ja-JP" sz="2000" b="1" i="0" u="none" strike="noStrike" kern="1200" cap="none" spc="0" normalizeH="0" baseline="0" noProof="0" dirty="0">
                <a:ln>
                  <a:noFill/>
                </a:ln>
                <a:solidFill>
                  <a:srgbClr val="17458F"/>
                </a:solidFill>
                <a:effectLst/>
                <a:uLnTx/>
                <a:uFillTx/>
                <a:latin typeface="Meiryo UI" panose="020B0604030504040204" pitchFamily="50" charset="-128"/>
                <a:ea typeface="Meiryo UI" panose="020B060403050404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THE MAGIC OF ROTARY</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　～ロータリーのマジック～</a:t>
            </a:r>
          </a:p>
        </p:txBody>
      </p:sp>
      <p:sp>
        <p:nvSpPr>
          <p:cNvPr id="4" name="正方形/長方形 3"/>
          <p:cNvSpPr/>
          <p:nvPr/>
        </p:nvSpPr>
        <p:spPr>
          <a:xfrm>
            <a:off x="9291292" y="3648595"/>
            <a:ext cx="2806700" cy="900246"/>
          </a:xfrm>
          <a:prstGeom prst="rect">
            <a:avLst/>
          </a:prstGeom>
          <a:noFill/>
          <a:ln>
            <a:noFill/>
          </a:ln>
        </p:spPr>
        <p:txBody>
          <a:bodyPr wrap="square" anchor="ctr">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 </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ステファニー</a:t>
            </a:r>
            <a:r>
              <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A.</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アーチック</a:t>
            </a:r>
          </a:p>
          <a:p>
            <a:pPr marL="0" marR="0" lvl="0" indent="0" algn="ctr" defTabSz="914400" rtl="0" eaLnBrk="1" fontAlgn="auto" latinLnBrk="0" hangingPunct="1">
              <a:lnSpc>
                <a:spcPts val="21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 </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マクマリー・ロータリークラブ</a:t>
            </a:r>
          </a:p>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 </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米国ペンシルバニア州</a:t>
            </a: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29" y="1378348"/>
            <a:ext cx="2228722" cy="1318634"/>
          </a:xfrm>
          <a:prstGeom prst="rect">
            <a:avLst/>
          </a:prstGeom>
        </p:spPr>
      </p:pic>
      <p:sp>
        <p:nvSpPr>
          <p:cNvPr id="2" name="正方形/長方形 1">
            <a:extLst>
              <a:ext uri="{FF2B5EF4-FFF2-40B4-BE49-F238E27FC236}">
                <a16:creationId xmlns:a16="http://schemas.microsoft.com/office/drawing/2014/main" id="{99C0ACFE-FFA6-4284-96C4-394A033A9367}"/>
              </a:ext>
            </a:extLst>
          </p:cNvPr>
          <p:cNvSpPr/>
          <p:nvPr/>
        </p:nvSpPr>
        <p:spPr>
          <a:xfrm>
            <a:off x="3495768" y="1622168"/>
            <a:ext cx="520046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テーマカラーの</a:t>
            </a:r>
            <a:r>
              <a:rPr kumimoji="1" lang="ja-JP" altLang="en-US" sz="1600" b="1" i="0" u="none" strike="noStrike" kern="1200" cap="none" spc="0" normalizeH="0" baseline="0" noProof="0" dirty="0">
                <a:ln>
                  <a:noFill/>
                </a:ln>
                <a:solidFill>
                  <a:srgbClr val="BD582C"/>
                </a:solidFill>
                <a:effectLst/>
                <a:uLnTx/>
                <a:uFillTx/>
                <a:latin typeface="Meiryo UI" panose="020B0604030504040204" pitchFamily="50" charset="-128"/>
                <a:ea typeface="Meiryo UI" panose="020B0604030504040204" pitchFamily="50" charset="-128"/>
                <a:cs typeface="+mn-cs"/>
              </a:rPr>
              <a:t>オレンジ</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は変化を、</a:t>
            </a:r>
            <a:r>
              <a:rPr kumimoji="1" lang="ja-JP" altLang="en-US" sz="16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cs typeface="+mn-cs"/>
              </a:rPr>
              <a:t>ブルー</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は知性や信頼を表す。</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この組み合わせは、自分自身を変え、世界を変えながら</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共に前進したい</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という熱い思いを表している。</a:t>
            </a:r>
            <a:endParaRPr kumimoji="1" lang="ja-JP" altLang="en-US" sz="16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CAFE1E24-71CC-4BF2-9FB5-8C06209D7DDE}"/>
              </a:ext>
            </a:extLst>
          </p:cNvPr>
          <p:cNvPicPr>
            <a:picLocks noChangeAspect="1"/>
          </p:cNvPicPr>
          <p:nvPr/>
        </p:nvPicPr>
        <p:blipFill>
          <a:blip r:embed="rId5"/>
          <a:stretch>
            <a:fillRect/>
          </a:stretch>
        </p:blipFill>
        <p:spPr>
          <a:xfrm>
            <a:off x="9953039" y="1622168"/>
            <a:ext cx="1483206" cy="1863355"/>
          </a:xfrm>
          <a:prstGeom prst="rect">
            <a:avLst/>
          </a:prstGeom>
          <a:ln>
            <a:noFill/>
          </a:ln>
          <a:effectLst>
            <a:softEdge rad="112500"/>
          </a:effectLst>
        </p:spPr>
      </p:pic>
      <p:sp>
        <p:nvSpPr>
          <p:cNvPr id="10" name="正方形/長方形 9">
            <a:extLst>
              <a:ext uri="{FF2B5EF4-FFF2-40B4-BE49-F238E27FC236}">
                <a16:creationId xmlns:a16="http://schemas.microsoft.com/office/drawing/2014/main" id="{DECB3A0A-8146-4752-8990-2E569FA83114}"/>
              </a:ext>
            </a:extLst>
          </p:cNvPr>
          <p:cNvSpPr/>
          <p:nvPr/>
        </p:nvSpPr>
        <p:spPr>
          <a:xfrm>
            <a:off x="379980" y="3122883"/>
            <a:ext cx="9266086" cy="36471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＜ステファニー会長イニシアチブ＞</a:t>
            </a:r>
            <a:endPar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１．最優先課題は会員増強を図る</a:t>
            </a:r>
            <a:r>
              <a:rPr kumimoji="1" lang="ja-JP" altLang="en-US" sz="1800" b="1"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行動計画を推進</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すること</a:t>
            </a:r>
            <a:endPar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3-Year Rolling Target / Plan</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年間の目標と計画）</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２．ロータリーのマジック</a:t>
            </a:r>
            <a:r>
              <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クラブでの体験を</a:t>
            </a:r>
            <a:r>
              <a:rPr kumimoji="1" lang="ja-JP" altLang="en-US" sz="1800" b="1"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魅力的</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なものとする</a:t>
            </a:r>
            <a:endPar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ロータリーの行動計画、ロータリーの強さを維持するため</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３．積極的な</a:t>
            </a:r>
            <a:r>
              <a:rPr kumimoji="1" lang="ja-JP" altLang="en-US" sz="1800" b="1"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平和</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を通じて分断された世界を癒やすこと</a:t>
            </a:r>
            <a:endPar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4</a:t>
            </a:r>
            <a:r>
              <a:rPr kumimoji="1" lang="ja-JP" altLang="en-US" sz="1600" b="0" i="0" u="none" strike="noStrike" kern="1200" cap="none" spc="0" normalizeH="0" baseline="0" noProof="0" dirty="0" err="1">
                <a:ln>
                  <a:noFill/>
                </a:ln>
                <a:solidFill>
                  <a:srgbClr val="002060"/>
                </a:solidFill>
                <a:effectLst/>
                <a:uLnTx/>
                <a:uFillTx/>
                <a:latin typeface="Meiryo UI" panose="020B0604030504040204" pitchFamily="50" charset="-128"/>
                <a:ea typeface="Meiryo UI" panose="020B0604030504040204" pitchFamily="50" charset="-128"/>
                <a:cs typeface="+mn-cs"/>
              </a:rPr>
              <a:t>つの</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テストの重要性、ピースポール（平和の塔）プロジェクトの推進</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４．</a:t>
            </a:r>
            <a:r>
              <a:rPr kumimoji="1" lang="ja-JP" altLang="en-US" sz="1800" b="1"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継続性</a:t>
            </a:r>
            <a:endParaRPr kumimoji="1" lang="en-US" altLang="ja-JP" sz="1800" b="1"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前任者や後任者と協力し、クラブが取り組んで来たことやクラブに根付いていることに目を向ける</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pic>
        <p:nvPicPr>
          <p:cNvPr id="8" name="図 7">
            <a:extLst>
              <a:ext uri="{FF2B5EF4-FFF2-40B4-BE49-F238E27FC236}">
                <a16:creationId xmlns:a16="http://schemas.microsoft.com/office/drawing/2014/main" id="{BF9D8D3C-E79E-4167-9C0F-183B9D992F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4612" y="257097"/>
            <a:ext cx="1454553" cy="546559"/>
          </a:xfrm>
          <a:prstGeom prst="rect">
            <a:avLst/>
          </a:prstGeom>
        </p:spPr>
      </p:pic>
    </p:spTree>
    <p:extLst>
      <p:ext uri="{BB962C8B-B14F-4D97-AF65-F5344CB8AC3E}">
        <p14:creationId xmlns:p14="http://schemas.microsoft.com/office/powerpoint/2010/main" val="181866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907D348-80BA-43CF-AE94-E245B3964F9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B68DCDF6-31BB-45B6-76C4-2EB5AF69C50A}"/>
              </a:ext>
            </a:extLst>
          </p:cNvPr>
          <p:cNvSpPr txBox="1"/>
          <p:nvPr/>
        </p:nvSpPr>
        <p:spPr>
          <a:xfrm>
            <a:off x="379979" y="244562"/>
            <a:ext cx="10955678" cy="1569660"/>
          </a:xfrm>
          <a:prstGeom prst="rect">
            <a:avLst/>
          </a:prstGeom>
          <a:noFill/>
          <a:ln w="19050">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行動計画の推進</a:t>
            </a:r>
            <a:endParaRPr kumimoji="1" lang="en-US" altLang="ja-JP" sz="2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ビジョン声明と４つの戦略的優先事項　</a:t>
            </a:r>
            <a:endParaRPr kumimoji="1" lang="en-US" altLang="ja-JP" sz="2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8" name="図 7">
            <a:extLst>
              <a:ext uri="{FF2B5EF4-FFF2-40B4-BE49-F238E27FC236}">
                <a16:creationId xmlns:a16="http://schemas.microsoft.com/office/drawing/2014/main" id="{BF9D8D3C-E79E-4167-9C0F-183B9D992F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4612" y="257097"/>
            <a:ext cx="1454553" cy="546559"/>
          </a:xfrm>
          <a:prstGeom prst="rect">
            <a:avLst/>
          </a:prstGeom>
        </p:spPr>
      </p:pic>
      <p:sp>
        <p:nvSpPr>
          <p:cNvPr id="11" name="テキスト ボックス 10">
            <a:extLst>
              <a:ext uri="{FF2B5EF4-FFF2-40B4-BE49-F238E27FC236}">
                <a16:creationId xmlns:a16="http://schemas.microsoft.com/office/drawing/2014/main" id="{F0323753-2A92-45D5-B1EB-9224CB433148}"/>
              </a:ext>
            </a:extLst>
          </p:cNvPr>
          <p:cNvSpPr txBox="1"/>
          <p:nvPr/>
        </p:nvSpPr>
        <p:spPr>
          <a:xfrm>
            <a:off x="2809683" y="6293814"/>
            <a:ext cx="6572633"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地域毎アクションプランチャンピオン</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（行動計画推進リーダー）の選定</a:t>
            </a:r>
          </a:p>
        </p:txBody>
      </p:sp>
      <p:sp>
        <p:nvSpPr>
          <p:cNvPr id="6" name="正方形/長方形 5"/>
          <p:cNvSpPr/>
          <p:nvPr/>
        </p:nvSpPr>
        <p:spPr>
          <a:xfrm>
            <a:off x="379979" y="2195774"/>
            <a:ext cx="7609776" cy="133882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2023</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年</a:t>
            </a:r>
            <a:r>
              <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10</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月の理事会にて</a:t>
            </a:r>
            <a:endPar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2024-25</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年度から</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クラブ、地区、ゾーンレベルの</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年間の段階的なターゲットと、</a:t>
            </a:r>
            <a:b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b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年間の段階的な地域計画を設定するプロセスを承認した。</a:t>
            </a:r>
            <a:endPar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8B4BCE5D-94C1-41F6-A89B-FAD84BEB754C}"/>
              </a:ext>
            </a:extLst>
          </p:cNvPr>
          <p:cNvSpPr txBox="1"/>
          <p:nvPr/>
        </p:nvSpPr>
        <p:spPr>
          <a:xfrm>
            <a:off x="361439" y="3572183"/>
            <a:ext cx="11469122" cy="258532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年間のグローバルトライアル</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を承認し、以下の４点を実施する</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１．</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2024</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7</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日から、</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ゾーン、地区、およびクラブに対する</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年間の目標と</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年間のローリングリージョナルプラン</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を実施</a:t>
            </a:r>
            <a:endPar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２．</a:t>
            </a:r>
            <a:r>
              <a:rPr kumimoji="1" lang="en-US" altLang="ja-JP"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Rotary Club Central</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をマルチイヤーターゲットダッシュボード</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として刷新し、</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組織的に目標を整える（</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2024</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月ごろ？最低</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a:t>
            </a:r>
            <a:r>
              <a:rPr kumimoji="1" lang="ja-JP" altLang="en-US" sz="1800" b="1" i="0" u="none"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n-cs"/>
              </a:rPr>
              <a:t>つの</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目標入力</a:t>
            </a:r>
            <a:r>
              <a:rPr kumimoji="1" lang="ja-JP" altLang="en-US" sz="1800" b="0" i="0" u="none" strike="noStrike" kern="1200" cap="none" spc="0" normalizeH="0" baseline="0" noProof="0" dirty="0">
                <a:ln>
                  <a:noFill/>
                </a:ln>
                <a:solidFill>
                  <a:srgbClr val="4472C4"/>
                </a:solidFill>
                <a:effectLst/>
                <a:uLnTx/>
                <a:uFillTx/>
                <a:latin typeface="Meiryo UI" panose="020B0604030504040204" pitchFamily="50" charset="-128"/>
                <a:ea typeface="Meiryo UI" panose="020B0604030504040204" pitchFamily="50" charset="-128"/>
                <a:cs typeface="+mn-cs"/>
              </a:rPr>
              <a:t>）</a:t>
            </a:r>
            <a:endParaRPr kumimoji="1" lang="en-US" altLang="ja-JP" sz="1800" b="0" i="0" u="none" strike="noStrike" kern="1200" cap="none" spc="0" normalizeH="0" baseline="0" noProof="0" dirty="0">
              <a:ln>
                <a:noFill/>
              </a:ln>
              <a:solidFill>
                <a:srgbClr val="4472C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３．上記をサポートするためのリソースと学習プログラムを開発する</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４．プログラムの</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評価は</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2027</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年から</a:t>
            </a:r>
            <a:r>
              <a:rPr kumimoji="1" lang="en-US" altLang="ja-JP"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2028</a:t>
            </a: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にかけて行う</a:t>
            </a:r>
          </a:p>
        </p:txBody>
      </p:sp>
      <p:sp>
        <p:nvSpPr>
          <p:cNvPr id="20" name="正方形/長方形 19"/>
          <p:cNvSpPr/>
          <p:nvPr/>
        </p:nvSpPr>
        <p:spPr>
          <a:xfrm>
            <a:off x="379979" y="939000"/>
            <a:ext cx="21355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2019</a:t>
            </a:r>
            <a:r>
              <a:rPr kumimoji="1" lang="ja-JP" altLang="en-US" sz="2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年から</a:t>
            </a:r>
            <a:r>
              <a:rPr kumimoji="1" lang="en-US" altLang="ja-JP" sz="2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a:t>
            </a:r>
            <a:r>
              <a:rPr kumimoji="1" lang="ja-JP" altLang="en-US" sz="2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a:t>
            </a:r>
          </a:p>
        </p:txBody>
      </p:sp>
      <p:sp>
        <p:nvSpPr>
          <p:cNvPr id="19" name="正方形/長方形 18"/>
          <p:cNvSpPr/>
          <p:nvPr/>
        </p:nvSpPr>
        <p:spPr>
          <a:xfrm>
            <a:off x="4112680" y="1933266"/>
            <a:ext cx="24465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n-cs"/>
              </a:rPr>
              <a:t>コロナ禍、会員減少に</a:t>
            </a:r>
          </a:p>
        </p:txBody>
      </p:sp>
      <p:pic>
        <p:nvPicPr>
          <p:cNvPr id="22" name="図 5">
            <a:extLst>
              <a:ext uri="{FF2B5EF4-FFF2-40B4-BE49-F238E27FC236}">
                <a16:creationId xmlns:a16="http://schemas.microsoft.com/office/drawing/2014/main" id="{1D9BB9F4-A008-44E4-B767-B71F73DBD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9184" y="1615075"/>
            <a:ext cx="2154530" cy="98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image.jimcdn.com/app/cms/image/transf/dimension=441x10000:format=png/path/s3f5330ceb565b800/image/i635351031a69a35e/version/1593539326/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4745" y="928734"/>
            <a:ext cx="2282892" cy="305382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0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8D5C4602-5C30-4171-8C35-B3A205F2ECD7}"/>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B68DCDF6-31BB-45B6-76C4-2EB5AF69C50A}"/>
              </a:ext>
            </a:extLst>
          </p:cNvPr>
          <p:cNvSpPr txBox="1"/>
          <p:nvPr/>
        </p:nvSpPr>
        <p:spPr>
          <a:xfrm>
            <a:off x="539242" y="139168"/>
            <a:ext cx="8321197" cy="646331"/>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Arial" panose="020B0604020202020204" pitchFamily="34" charset="0"/>
              </a:rPr>
              <a:t>アクションプラン・チャンピオン（行動計画推進リーダー）</a:t>
            </a:r>
            <a:br>
              <a:rPr kumimoji="1" lang="en-US" altLang="ja-JP" sz="2000" b="1" i="0" u="sng"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Arial" panose="020B0604020202020204" pitchFamily="34" charset="0"/>
              </a:rPr>
            </a:br>
            <a:r>
              <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4</a:t>
            </a:r>
            <a:r>
              <a:rPr kumimoji="1" lang="ja-JP" altLang="en-US" sz="1600" b="0" i="0" u="none" strike="noStrike" kern="1200" cap="none" spc="0" normalizeH="0" baseline="0" noProof="0" dirty="0" err="1">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つの</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rPr>
              <a:t>戦略的優先事項（行動計画）の推進役</a:t>
            </a:r>
            <a:endPar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3659" y="143025"/>
            <a:ext cx="1218361" cy="720849"/>
          </a:xfrm>
          <a:prstGeom prst="rect">
            <a:avLst/>
          </a:prstGeom>
        </p:spPr>
      </p:pic>
      <p:sp>
        <p:nvSpPr>
          <p:cNvPr id="3" name="正方形/長方形 2">
            <a:extLst>
              <a:ext uri="{FF2B5EF4-FFF2-40B4-BE49-F238E27FC236}">
                <a16:creationId xmlns:a16="http://schemas.microsoft.com/office/drawing/2014/main" id="{ADD00F7B-593A-4803-A530-D19CE94B97A6}"/>
              </a:ext>
            </a:extLst>
          </p:cNvPr>
          <p:cNvSpPr/>
          <p:nvPr/>
        </p:nvSpPr>
        <p:spPr>
          <a:xfrm>
            <a:off x="8402908" y="3153897"/>
            <a:ext cx="3300897" cy="451149"/>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第３地域　第</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2720</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地区　硯川昭一</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PDG</a:t>
            </a:r>
            <a:endParaRPr kumimoji="1" lang="en-US" altLang="ko-KR"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pic>
        <p:nvPicPr>
          <p:cNvPr id="1026" name="Picture 2" descr="ガバナー　硯川　昭一（すずりかわ　しょういち）">
            <a:extLst>
              <a:ext uri="{FF2B5EF4-FFF2-40B4-BE49-F238E27FC236}">
                <a16:creationId xmlns:a16="http://schemas.microsoft.com/office/drawing/2014/main" id="{CAA97B8C-7FD7-457F-B5B4-0367005CF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359" y="1092536"/>
            <a:ext cx="1584000" cy="20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桑澤会長写真">
            <a:extLst>
              <a:ext uri="{FF2B5EF4-FFF2-40B4-BE49-F238E27FC236}">
                <a16:creationId xmlns:a16="http://schemas.microsoft.com/office/drawing/2014/main" id="{2ADE738F-42FD-4AC4-B925-FE9B7898FF3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3097"/>
          <a:stretch/>
        </p:blipFill>
        <p:spPr bwMode="auto">
          <a:xfrm>
            <a:off x="5329402" y="1095176"/>
            <a:ext cx="1764649" cy="2014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コンテンツ プレースホルダー 4">
            <a:extLst>
              <a:ext uri="{FF2B5EF4-FFF2-40B4-BE49-F238E27FC236}">
                <a16:creationId xmlns:a16="http://schemas.microsoft.com/office/drawing/2014/main" id="{9EF62EF1-6C27-4842-8CA4-791DA1D39FB4}"/>
              </a:ext>
            </a:extLst>
          </p:cNvPr>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13705" r="12419" b="26947"/>
          <a:stretch/>
        </p:blipFill>
        <p:spPr>
          <a:xfrm>
            <a:off x="1609362" y="1092533"/>
            <a:ext cx="1584000" cy="2003804"/>
          </a:xfrm>
          <a:prstGeom prst="rect">
            <a:avLst/>
          </a:prstGeom>
          <a:ln>
            <a:noFill/>
          </a:ln>
          <a:effectLst>
            <a:softEdge rad="112500"/>
          </a:effectLst>
        </p:spPr>
      </p:pic>
      <p:sp>
        <p:nvSpPr>
          <p:cNvPr id="17" name="正方形/長方形 16">
            <a:extLst>
              <a:ext uri="{FF2B5EF4-FFF2-40B4-BE49-F238E27FC236}">
                <a16:creationId xmlns:a16="http://schemas.microsoft.com/office/drawing/2014/main" id="{83134D9A-19FC-4645-A65B-91F65F159BCA}"/>
              </a:ext>
            </a:extLst>
          </p:cNvPr>
          <p:cNvSpPr/>
          <p:nvPr/>
        </p:nvSpPr>
        <p:spPr>
          <a:xfrm>
            <a:off x="669394" y="3155276"/>
            <a:ext cx="3351153" cy="451149"/>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第１地域　第</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2520</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地区　菅原裕典</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PDG</a:t>
            </a:r>
          </a:p>
        </p:txBody>
      </p:sp>
      <p:sp>
        <p:nvSpPr>
          <p:cNvPr id="19" name="正方形/長方形 18">
            <a:extLst>
              <a:ext uri="{FF2B5EF4-FFF2-40B4-BE49-F238E27FC236}">
                <a16:creationId xmlns:a16="http://schemas.microsoft.com/office/drawing/2014/main" id="{8C5DA5E1-E31E-4C95-9AAC-5B3728B41CFF}"/>
              </a:ext>
            </a:extLst>
          </p:cNvPr>
          <p:cNvSpPr/>
          <p:nvPr/>
        </p:nvSpPr>
        <p:spPr>
          <a:xfrm>
            <a:off x="4536151" y="3153897"/>
            <a:ext cx="3351153" cy="451149"/>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第２地域　第</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2600</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地区　桑澤一郎</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PDG</a:t>
            </a:r>
          </a:p>
        </p:txBody>
      </p:sp>
      <p:pic>
        <p:nvPicPr>
          <p:cNvPr id="16" name="図 15">
            <a:extLst>
              <a:ext uri="{FF2B5EF4-FFF2-40B4-BE49-F238E27FC236}">
                <a16:creationId xmlns:a16="http://schemas.microsoft.com/office/drawing/2014/main" id="{E8F28DB0-A913-4CA4-B5A3-C9E2ADC5A9EC}"/>
              </a:ext>
            </a:extLst>
          </p:cNvPr>
          <p:cNvPicPr>
            <a:picLocks noChangeAspect="1"/>
          </p:cNvPicPr>
          <p:nvPr/>
        </p:nvPicPr>
        <p:blipFill rotWithShape="1">
          <a:blip r:embed="rId8"/>
          <a:srcRect l="8868" t="18269" r="32736" b="10828"/>
          <a:stretch/>
        </p:blipFill>
        <p:spPr>
          <a:xfrm>
            <a:off x="8605222" y="5637020"/>
            <a:ext cx="3098585" cy="1013673"/>
          </a:xfrm>
          <a:prstGeom prst="rect">
            <a:avLst/>
          </a:prstGeom>
          <a:ln>
            <a:noFill/>
          </a:ln>
          <a:effectLst/>
        </p:spPr>
      </p:pic>
      <p:pic>
        <p:nvPicPr>
          <p:cNvPr id="21" name="図 20">
            <a:extLst>
              <a:ext uri="{FF2B5EF4-FFF2-40B4-BE49-F238E27FC236}">
                <a16:creationId xmlns:a16="http://schemas.microsoft.com/office/drawing/2014/main" id="{425E5F29-6867-490E-A44E-AA99EC6D4C0F}"/>
              </a:ext>
            </a:extLst>
          </p:cNvPr>
          <p:cNvPicPr>
            <a:picLocks noChangeAspect="1"/>
          </p:cNvPicPr>
          <p:nvPr/>
        </p:nvPicPr>
        <p:blipFill>
          <a:blip r:embed="rId9"/>
          <a:stretch>
            <a:fillRect/>
          </a:stretch>
        </p:blipFill>
        <p:spPr>
          <a:xfrm>
            <a:off x="9675592" y="3918343"/>
            <a:ext cx="957841" cy="936001"/>
          </a:xfrm>
          <a:prstGeom prst="rect">
            <a:avLst/>
          </a:prstGeom>
        </p:spPr>
      </p:pic>
      <p:sp>
        <p:nvSpPr>
          <p:cNvPr id="2" name="正方形/長方形 1"/>
          <p:cNvSpPr/>
          <p:nvPr/>
        </p:nvSpPr>
        <p:spPr>
          <a:xfrm>
            <a:off x="8687541" y="4923613"/>
            <a:ext cx="29339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www.japanrotary.club</a:t>
            </a:r>
          </a:p>
        </p:txBody>
      </p:sp>
      <p:sp>
        <p:nvSpPr>
          <p:cNvPr id="14" name="四角形: 角を丸くする 16">
            <a:extLst>
              <a:ext uri="{FF2B5EF4-FFF2-40B4-BE49-F238E27FC236}">
                <a16:creationId xmlns:a16="http://schemas.microsoft.com/office/drawing/2014/main" id="{AD340BB4-14DB-3885-80FD-A0270D8A1267}"/>
              </a:ext>
            </a:extLst>
          </p:cNvPr>
          <p:cNvSpPr/>
          <p:nvPr/>
        </p:nvSpPr>
        <p:spPr>
          <a:xfrm>
            <a:off x="539242" y="4122648"/>
            <a:ext cx="3312000" cy="936000"/>
          </a:xfrm>
          <a:prstGeom prst="ellipse">
            <a:avLst/>
          </a:prstGeom>
          <a:solidFill>
            <a:srgbClr val="F6BB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より大きなインパクトを</a:t>
            </a:r>
            <a:endParaRPr kumimoji="1" lang="en-US" altLang="ja-JP"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もたらす</a:t>
            </a:r>
          </a:p>
        </p:txBody>
      </p:sp>
      <p:sp>
        <p:nvSpPr>
          <p:cNvPr id="20" name="四角形: 角を丸くする 18">
            <a:extLst>
              <a:ext uri="{FF2B5EF4-FFF2-40B4-BE49-F238E27FC236}">
                <a16:creationId xmlns:a16="http://schemas.microsoft.com/office/drawing/2014/main" id="{86AE4187-9070-6BB7-7FE9-992DBE5C5332}"/>
              </a:ext>
            </a:extLst>
          </p:cNvPr>
          <p:cNvSpPr/>
          <p:nvPr/>
        </p:nvSpPr>
        <p:spPr>
          <a:xfrm>
            <a:off x="4699840" y="4113135"/>
            <a:ext cx="3312000" cy="936000"/>
          </a:xfrm>
          <a:prstGeom prst="ellipse">
            <a:avLst/>
          </a:prstGeom>
          <a:solidFill>
            <a:srgbClr val="69A84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参加者の基盤を広げる</a:t>
            </a:r>
          </a:p>
        </p:txBody>
      </p:sp>
      <p:sp>
        <p:nvSpPr>
          <p:cNvPr id="22" name="四角形: 角を丸くする 20">
            <a:extLst>
              <a:ext uri="{FF2B5EF4-FFF2-40B4-BE49-F238E27FC236}">
                <a16:creationId xmlns:a16="http://schemas.microsoft.com/office/drawing/2014/main" id="{059D2490-9199-3549-3DDA-D4152D09F9DE}"/>
              </a:ext>
            </a:extLst>
          </p:cNvPr>
          <p:cNvSpPr/>
          <p:nvPr/>
        </p:nvSpPr>
        <p:spPr>
          <a:xfrm>
            <a:off x="539242" y="5675856"/>
            <a:ext cx="3312000" cy="936000"/>
          </a:xfrm>
          <a:prstGeom prst="ellipse">
            <a:avLst/>
          </a:prstGeom>
          <a:solidFill>
            <a:srgbClr val="9557C9"/>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参加者の積極的な</a:t>
            </a:r>
            <a:endParaRPr kumimoji="1" lang="en-US" altLang="ja-JP"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かかわりを促す</a:t>
            </a:r>
          </a:p>
        </p:txBody>
      </p:sp>
      <p:sp>
        <p:nvSpPr>
          <p:cNvPr id="23" name="四角形: 角を丸くする 22">
            <a:extLst>
              <a:ext uri="{FF2B5EF4-FFF2-40B4-BE49-F238E27FC236}">
                <a16:creationId xmlns:a16="http://schemas.microsoft.com/office/drawing/2014/main" id="{D2F0C981-EE3E-9759-2C30-F5FC8E19132D}"/>
              </a:ext>
            </a:extLst>
          </p:cNvPr>
          <p:cNvSpPr/>
          <p:nvPr/>
        </p:nvSpPr>
        <p:spPr>
          <a:xfrm>
            <a:off x="4699840" y="5627507"/>
            <a:ext cx="3312000" cy="936000"/>
          </a:xfrm>
          <a:prstGeom prst="ellipse">
            <a:avLst/>
          </a:prstGeom>
          <a:solidFill>
            <a:srgbClr val="F1441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適応力を高める</a:t>
            </a:r>
          </a:p>
        </p:txBody>
      </p:sp>
      <p:sp>
        <p:nvSpPr>
          <p:cNvPr id="24" name="上下矢印 23"/>
          <p:cNvSpPr/>
          <p:nvPr/>
        </p:nvSpPr>
        <p:spPr>
          <a:xfrm>
            <a:off x="2057163" y="5144484"/>
            <a:ext cx="276157" cy="381893"/>
          </a:xfrm>
          <a:prstGeom prst="upDownArrow">
            <a:avLst/>
          </a:prstGeom>
          <a:solidFill>
            <a:schemeClr val="tx1"/>
          </a:solidFill>
          <a:ln w="9525" cap="flat" cmpd="sng" algn="ctr">
            <a:solidFill>
              <a:schemeClr val="tx1"/>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上下矢印 24"/>
          <p:cNvSpPr/>
          <p:nvPr/>
        </p:nvSpPr>
        <p:spPr>
          <a:xfrm>
            <a:off x="6217761" y="5133242"/>
            <a:ext cx="276157" cy="381893"/>
          </a:xfrm>
          <a:prstGeom prst="upDownArrow">
            <a:avLst/>
          </a:prstGeom>
          <a:solidFill>
            <a:schemeClr val="tx1"/>
          </a:solidFill>
          <a:ln w="9525" cap="flat" cmpd="sng" algn="ctr">
            <a:solidFill>
              <a:schemeClr val="tx1"/>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上下矢印 25"/>
          <p:cNvSpPr/>
          <p:nvPr/>
        </p:nvSpPr>
        <p:spPr>
          <a:xfrm rot="5400000">
            <a:off x="4137464" y="4416777"/>
            <a:ext cx="276154" cy="415476"/>
          </a:xfrm>
          <a:prstGeom prst="upDownArrow">
            <a:avLst/>
          </a:prstGeom>
          <a:solidFill>
            <a:schemeClr val="tx1"/>
          </a:solidFill>
          <a:ln w="9525" cap="flat" cmpd="sng" algn="ctr">
            <a:solidFill>
              <a:schemeClr val="tx1"/>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上下矢印 26"/>
          <p:cNvSpPr/>
          <p:nvPr/>
        </p:nvSpPr>
        <p:spPr>
          <a:xfrm rot="5400000">
            <a:off x="4136031" y="5872867"/>
            <a:ext cx="279018" cy="445281"/>
          </a:xfrm>
          <a:prstGeom prst="upDownArrow">
            <a:avLst/>
          </a:prstGeom>
          <a:solidFill>
            <a:schemeClr val="tx1"/>
          </a:solidFill>
          <a:ln w="9525" cap="flat" cmpd="sng" algn="ctr">
            <a:solidFill>
              <a:schemeClr val="tx1"/>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0709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02D8635-05E6-4560-8181-BBE84FB7CCF0}"/>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正方形/長方形 11"/>
          <p:cNvSpPr/>
          <p:nvPr/>
        </p:nvSpPr>
        <p:spPr>
          <a:xfrm>
            <a:off x="3548507" y="257328"/>
            <a:ext cx="50949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2024</a:t>
            </a:r>
            <a:r>
              <a:rPr kumimoji="1" lang="ja-JP" altLang="en-US" sz="2000" b="0"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年</a:t>
            </a:r>
            <a:r>
              <a:rPr kumimoji="1" lang="en-US" altLang="ja-JP" sz="2000" b="0"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5</a:t>
            </a:r>
            <a:r>
              <a:rPr kumimoji="1" lang="ja-JP" altLang="en-US" sz="2000" b="0"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月</a:t>
            </a:r>
            <a:r>
              <a:rPr lang="en-US" altLang="ja-JP" sz="2000" dirty="0">
                <a:solidFill>
                  <a:srgbClr val="FF0000"/>
                </a:solidFill>
                <a:latin typeface="Meiryo UI" panose="020B0604030504040204" pitchFamily="50" charset="-128"/>
                <a:ea typeface="Meiryo UI" panose="020B0604030504040204" pitchFamily="50" charset="-128"/>
              </a:rPr>
              <a:t>:</a:t>
            </a:r>
            <a:r>
              <a:rPr kumimoji="1" lang="ja-JP" altLang="en-US" sz="2000" b="0"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国際ロータリー理事会議事録より</a:t>
            </a:r>
            <a:endParaRPr kumimoji="1" lang="en-US" altLang="ja-JP" sz="2000" b="0"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FB4D42F6-EB7D-40DB-8116-19393DDBC1FB}"/>
              </a:ext>
            </a:extLst>
          </p:cNvPr>
          <p:cNvSpPr/>
          <p:nvPr/>
        </p:nvSpPr>
        <p:spPr>
          <a:xfrm>
            <a:off x="297024" y="3130283"/>
            <a:ext cx="7820488"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154. </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年間会長メッセージ</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報告：</a:t>
            </a:r>
            <a: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2023</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10</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月の決定</a:t>
            </a:r>
            <a: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59</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号において、理事会は、</a:t>
            </a:r>
            <a:r>
              <a:rPr kumimoji="1" lang="en-US" altLang="ja-JP" sz="2000" b="0"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2025-26</a:t>
            </a:r>
            <a:r>
              <a:rPr kumimoji="1" lang="ja-JP" altLang="en-US" sz="2000" b="0" i="0" u="sng"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年度から会長テーマとロゴを毎年作成することを廃止することに合意</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し、さらに、コミュニケーション委員会と戦略計画委員会が提案し、理事会が承認する複数年度の行動計画主導の会長メッセージを作成する枠組みを承認した。</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a:extLst>
              <a:ext uri="{FF2B5EF4-FFF2-40B4-BE49-F238E27FC236}">
                <a16:creationId xmlns:a16="http://schemas.microsoft.com/office/drawing/2014/main" id="{4B9C4C53-998F-4CB5-89A4-56DBE9234C51}"/>
              </a:ext>
            </a:extLst>
          </p:cNvPr>
          <p:cNvSpPr/>
          <p:nvPr/>
        </p:nvSpPr>
        <p:spPr>
          <a:xfrm>
            <a:off x="297024" y="1109250"/>
            <a:ext cx="8455742" cy="1631216"/>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154. Annual Presidential Message Statement: In decision 59, October 2023, the Board agreed </a:t>
            </a:r>
            <a:r>
              <a:rPr kumimoji="1" lang="en-US" altLang="ja-JP" sz="2000" b="0" i="0" u="none" strike="noStrike" kern="1200" cap="none" spc="0" normalizeH="0" baseline="0" noProof="0" dirty="0">
                <a:ln>
                  <a:noFill/>
                </a:ln>
                <a:solidFill>
                  <a:srgbClr val="FF0000"/>
                </a:solidFill>
                <a:effectLst/>
                <a:highlight>
                  <a:srgbClr val="FFFF00"/>
                </a:highlight>
                <a:uLnTx/>
                <a:uFillTx/>
                <a:latin typeface="Calibri" panose="020F0502020204030204"/>
                <a:ea typeface="ＭＳ Ｐゴシック" panose="020B0600070205080204" pitchFamily="50" charset="-128"/>
                <a:cs typeface="+mn-cs"/>
              </a:rPr>
              <a:t>to eliminate the annual creation of a presidential theme and logo beginning in 2025-26 and further approved a framework </a:t>
            </a:r>
            <a:r>
              <a:rPr kumimoji="1" lang="en-US" altLang="ja-JP" sz="20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by which a set of multiyear, Action Plan-led presidential messages are proposed by the Communications and Strategic Planning committees and approved by the Board. </a:t>
            </a:r>
            <a:endParaRPr kumimoji="1" lang="ja-JP" altLang="en-US" sz="20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9" name="図 8">
            <a:extLst>
              <a:ext uri="{FF2B5EF4-FFF2-40B4-BE49-F238E27FC236}">
                <a16:creationId xmlns:a16="http://schemas.microsoft.com/office/drawing/2014/main" id="{49205CF5-8296-413F-94B4-7D896DABE7D2}"/>
              </a:ext>
            </a:extLst>
          </p:cNvPr>
          <p:cNvPicPr>
            <a:picLocks noChangeAspect="1"/>
          </p:cNvPicPr>
          <p:nvPr/>
        </p:nvPicPr>
        <p:blipFill>
          <a:blip r:embed="rId3"/>
          <a:stretch>
            <a:fillRect/>
          </a:stretch>
        </p:blipFill>
        <p:spPr>
          <a:xfrm>
            <a:off x="9204594" y="1514904"/>
            <a:ext cx="2697366" cy="3289246"/>
          </a:xfrm>
          <a:prstGeom prst="rect">
            <a:avLst/>
          </a:prstGeom>
        </p:spPr>
      </p:pic>
      <p:pic>
        <p:nvPicPr>
          <p:cNvPr id="17" name="図 16">
            <a:extLst>
              <a:ext uri="{FF2B5EF4-FFF2-40B4-BE49-F238E27FC236}">
                <a16:creationId xmlns:a16="http://schemas.microsoft.com/office/drawing/2014/main" id="{9795244D-6A83-42B6-AC90-F94E3A5B8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4612" y="257097"/>
            <a:ext cx="1454553" cy="546559"/>
          </a:xfrm>
          <a:prstGeom prst="rect">
            <a:avLst/>
          </a:prstGeom>
        </p:spPr>
      </p:pic>
      <p:sp>
        <p:nvSpPr>
          <p:cNvPr id="10" name="矢印: 下 9">
            <a:extLst>
              <a:ext uri="{FF2B5EF4-FFF2-40B4-BE49-F238E27FC236}">
                <a16:creationId xmlns:a16="http://schemas.microsoft.com/office/drawing/2014/main" id="{9C7E31C0-E461-46C2-8C39-705C857F8AE4}"/>
              </a:ext>
            </a:extLst>
          </p:cNvPr>
          <p:cNvSpPr/>
          <p:nvPr/>
        </p:nvSpPr>
        <p:spPr>
          <a:xfrm>
            <a:off x="4311432" y="2965253"/>
            <a:ext cx="426922" cy="38854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正方形/長方形 17">
            <a:extLst>
              <a:ext uri="{FF2B5EF4-FFF2-40B4-BE49-F238E27FC236}">
                <a16:creationId xmlns:a16="http://schemas.microsoft.com/office/drawing/2014/main" id="{44D463BC-A565-41C9-B579-530C51716224}"/>
              </a:ext>
            </a:extLst>
          </p:cNvPr>
          <p:cNvSpPr/>
          <p:nvPr/>
        </p:nvSpPr>
        <p:spPr>
          <a:xfrm>
            <a:off x="9417389" y="5011889"/>
            <a:ext cx="2271776" cy="523220"/>
          </a:xfrm>
          <a:prstGeom prst="rect">
            <a:avLst/>
          </a:prstGeom>
          <a:solidFill>
            <a:srgbClr val="FFC000"/>
          </a:solidFill>
          <a:ln>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年５月</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国際ロータリー理事会議事録</a:t>
            </a:r>
          </a:p>
        </p:txBody>
      </p:sp>
      <p:sp>
        <p:nvSpPr>
          <p:cNvPr id="11" name="正方形/長方形 10">
            <a:extLst>
              <a:ext uri="{FF2B5EF4-FFF2-40B4-BE49-F238E27FC236}">
                <a16:creationId xmlns:a16="http://schemas.microsoft.com/office/drawing/2014/main" id="{BAEBFCAD-3597-4F9E-8777-7933DB6996B7}"/>
              </a:ext>
            </a:extLst>
          </p:cNvPr>
          <p:cNvSpPr/>
          <p:nvPr/>
        </p:nvSpPr>
        <p:spPr>
          <a:xfrm>
            <a:off x="297025" y="5011889"/>
            <a:ext cx="845574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2025</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年規定審議会理事会提出制定案（抜粋）</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2000" b="0"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地区大会を毎年開催するという要件</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を削除する件</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・研究会を任意のものとするため、</a:t>
            </a:r>
            <a:r>
              <a:rPr kumimoji="1" lang="ja-JP" altLang="en-US" sz="2000" b="0"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ロータリー研究会から報告義務を削除</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する件</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・各クラブが</a:t>
            </a:r>
            <a:r>
              <a:rPr kumimoji="1" lang="ja-JP" altLang="en-US" sz="2000" b="0"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最低</a:t>
            </a:r>
            <a:r>
              <a:rPr kumimoji="1" lang="en-US" altLang="ja-JP" sz="2000" b="0"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10</a:t>
            </a:r>
            <a:r>
              <a:rPr kumimoji="1" lang="ja-JP" altLang="en-US" sz="2000" b="0"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名分の人頭分担金を支払う</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ことを規定する件</a:t>
            </a:r>
            <a:endPar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・人頭分担金を増額し、人頭分担金の決定手続きを改正する件</a:t>
            </a:r>
          </a:p>
        </p:txBody>
      </p:sp>
      <p:sp>
        <p:nvSpPr>
          <p:cNvPr id="13" name="Google Shape;112;p9">
            <a:extLst>
              <a:ext uri="{FF2B5EF4-FFF2-40B4-BE49-F238E27FC236}">
                <a16:creationId xmlns:a16="http://schemas.microsoft.com/office/drawing/2014/main" id="{24E65A5D-3D85-498C-A5BF-E678F476A51F}"/>
              </a:ext>
            </a:extLst>
          </p:cNvPr>
          <p:cNvSpPr/>
          <p:nvPr/>
        </p:nvSpPr>
        <p:spPr>
          <a:xfrm rot="10800000" flipH="1">
            <a:off x="5700000" y="696297"/>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5122377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F4793B47-9DC8-48F1-97FE-BDE3FB9D9250}"/>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8132" name="テキスト ボックス 1">
            <a:extLst>
              <a:ext uri="{FF2B5EF4-FFF2-40B4-BE49-F238E27FC236}">
                <a16:creationId xmlns:a16="http://schemas.microsoft.com/office/drawing/2014/main" id="{0DB60A85-F905-4C92-AD0A-D3BE25225104}"/>
              </a:ext>
            </a:extLst>
          </p:cNvPr>
          <p:cNvSpPr txBox="1">
            <a:spLocks noChangeArrowheads="1"/>
          </p:cNvSpPr>
          <p:nvPr/>
        </p:nvSpPr>
        <p:spPr bwMode="auto">
          <a:xfrm>
            <a:off x="235435" y="248457"/>
            <a:ext cx="5058056" cy="206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日本の現状と課題の共有について</a:t>
            </a:r>
            <a:endParaRPr kumimoji="1" lang="en-US" altLang="ja-JP" sz="16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固定化した例会</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運営（例会の在り方、時間や食事などの再検討）</a:t>
            </a:r>
            <a:b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・紛れもない奉仕団体化</a:t>
            </a:r>
            <a:b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単年度制</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の弊害</a:t>
            </a: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若い世代</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の取り込みと</a:t>
            </a:r>
            <a:r>
              <a:rPr kumimoji="1" lang="ja-JP" altLang="en-US" sz="14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低い女性会員比率</a:t>
            </a:r>
            <a:endParaRPr kumimoji="1" lang="en-US" altLang="ja-JP" sz="14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ja-JP" altLang="en-US" sz="1600" b="1" u="sng" noProof="0" dirty="0">
                <a:solidFill>
                  <a:srgbClr val="002060"/>
                </a:solidFill>
                <a:latin typeface="Meiryo UI" panose="020B0604030504040204" pitchFamily="50" charset="-128"/>
                <a:ea typeface="Meiryo UI" panose="020B0604030504040204" pitchFamily="50" charset="-128"/>
              </a:rPr>
              <a:t>主な退会理由は？</a:t>
            </a:r>
            <a:endParaRPr lang="en-US" altLang="ja-JP" sz="1600" b="1" u="sng" noProof="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4A3DD00F-1CA2-4286-B96E-629B3995935A}"/>
              </a:ext>
            </a:extLst>
          </p:cNvPr>
          <p:cNvSpPr txBox="1"/>
          <p:nvPr/>
        </p:nvSpPr>
        <p:spPr>
          <a:xfrm>
            <a:off x="235435" y="4948016"/>
            <a:ext cx="32672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あなたがロータリーを続ける理由は？</a:t>
            </a:r>
          </a:p>
        </p:txBody>
      </p:sp>
      <p:graphicFrame>
        <p:nvGraphicFramePr>
          <p:cNvPr id="5" name="表 4">
            <a:extLst>
              <a:ext uri="{FF2B5EF4-FFF2-40B4-BE49-F238E27FC236}">
                <a16:creationId xmlns:a16="http://schemas.microsoft.com/office/drawing/2014/main" id="{D0ADAB8B-FFFB-42E9-BEB1-39003EC652A0}"/>
              </a:ext>
            </a:extLst>
          </p:cNvPr>
          <p:cNvGraphicFramePr>
            <a:graphicFrameLocks noGrp="1"/>
          </p:cNvGraphicFramePr>
          <p:nvPr>
            <p:extLst>
              <p:ext uri="{D42A27DB-BD31-4B8C-83A1-F6EECF244321}">
                <p14:modId xmlns:p14="http://schemas.microsoft.com/office/powerpoint/2010/main" val="573071079"/>
              </p:ext>
            </p:extLst>
          </p:nvPr>
        </p:nvGraphicFramePr>
        <p:xfrm>
          <a:off x="235435" y="5380975"/>
          <a:ext cx="4423928" cy="1371600"/>
        </p:xfrm>
        <a:graphic>
          <a:graphicData uri="http://schemas.openxmlformats.org/drawingml/2006/table">
            <a:tbl>
              <a:tblPr firstRow="1" bandRow="1">
                <a:tableStyleId>{69012ECD-51FC-41F1-AA8D-1B2483CD663E}</a:tableStyleId>
              </a:tblPr>
              <a:tblGrid>
                <a:gridCol w="3019920">
                  <a:extLst>
                    <a:ext uri="{9D8B030D-6E8A-4147-A177-3AD203B41FA5}">
                      <a16:colId xmlns:a16="http://schemas.microsoft.com/office/drawing/2014/main" val="1316607793"/>
                    </a:ext>
                  </a:extLst>
                </a:gridCol>
                <a:gridCol w="1404008">
                  <a:extLst>
                    <a:ext uri="{9D8B030D-6E8A-4147-A177-3AD203B41FA5}">
                      <a16:colId xmlns:a16="http://schemas.microsoft.com/office/drawing/2014/main" val="3456755694"/>
                    </a:ext>
                  </a:extLst>
                </a:gridCol>
              </a:tblGrid>
              <a:tr h="220173">
                <a:tc>
                  <a:txBody>
                    <a:bodyPr/>
                    <a:lstStyle/>
                    <a:p>
                      <a:r>
                        <a:rPr kumimoji="1" lang="ja-JP" altLang="en-US" sz="1200" dirty="0"/>
                        <a:t>回答選択肢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t>回答率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2927326"/>
                  </a:ext>
                </a:extLst>
              </a:tr>
              <a:tr h="220173">
                <a:tc>
                  <a:txBody>
                    <a:bodyPr/>
                    <a:lstStyle/>
                    <a:p>
                      <a:pPr algn="l"/>
                      <a:r>
                        <a:rPr kumimoji="1" lang="ja-JP" altLang="en-US" sz="1200" b="1" dirty="0">
                          <a:solidFill>
                            <a:srgbClr val="FF0000"/>
                          </a:solidFill>
                          <a:highlight>
                            <a:srgbClr val="FFFF00"/>
                          </a:highlight>
                          <a:latin typeface="Meiryo UI" panose="020B0604030504040204" pitchFamily="50" charset="-128"/>
                          <a:ea typeface="Meiryo UI" panose="020B0604030504040204" pitchFamily="50" charset="-128"/>
                        </a:rPr>
                        <a:t>自己研鑽と学習・成長の機会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200" b="1" dirty="0">
                          <a:solidFill>
                            <a:srgbClr val="FF0000"/>
                          </a:solidFill>
                          <a:highlight>
                            <a:srgbClr val="FFFF00"/>
                          </a:highlight>
                          <a:latin typeface="Meiryo UI" panose="020B0604030504040204" pitchFamily="50" charset="-128"/>
                          <a:ea typeface="Meiryo UI" panose="020B0604030504040204" pitchFamily="50" charset="-128"/>
                        </a:rPr>
                        <a:t>56.64</a:t>
                      </a:r>
                      <a:r>
                        <a:rPr kumimoji="1" lang="ja-JP" altLang="en-US" sz="1200" b="1" dirty="0">
                          <a:solidFill>
                            <a:srgbClr val="FF0000"/>
                          </a:solidFill>
                          <a:highlight>
                            <a:srgbClr val="FFFF00"/>
                          </a:highlight>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3724867"/>
                  </a:ext>
                </a:extLst>
              </a:tr>
              <a:tr h="220173">
                <a:tc>
                  <a:txBody>
                    <a:bodyPr/>
                    <a:lstStyle/>
                    <a:p>
                      <a:pPr algn="l"/>
                      <a:r>
                        <a:rPr kumimoji="1" lang="ja-JP" altLang="en-US" sz="1200" b="1" dirty="0">
                          <a:solidFill>
                            <a:srgbClr val="FF0000"/>
                          </a:solidFill>
                          <a:highlight>
                            <a:srgbClr val="FFFF00"/>
                          </a:highlight>
                          <a:latin typeface="Meiryo UI" panose="020B0604030504040204" pitchFamily="50" charset="-128"/>
                          <a:ea typeface="Meiryo UI" panose="020B0604030504040204" pitchFamily="50" charset="-128"/>
                        </a:rPr>
                        <a:t>生涯の友人、魅力的な仲間ができたから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200" b="1" dirty="0">
                          <a:solidFill>
                            <a:srgbClr val="FF0000"/>
                          </a:solidFill>
                          <a:highlight>
                            <a:srgbClr val="FFFF00"/>
                          </a:highlight>
                          <a:latin typeface="Meiryo UI" panose="020B0604030504040204" pitchFamily="50" charset="-128"/>
                          <a:ea typeface="Meiryo UI" panose="020B0604030504040204" pitchFamily="50" charset="-128"/>
                        </a:rPr>
                        <a:t>55.37</a:t>
                      </a:r>
                      <a:r>
                        <a:rPr kumimoji="1" lang="ja-JP" altLang="en-US" sz="1200" b="1" dirty="0">
                          <a:solidFill>
                            <a:srgbClr val="FF0000"/>
                          </a:solidFill>
                          <a:highlight>
                            <a:srgbClr val="FFFF00"/>
                          </a:highlight>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463564"/>
                  </a:ext>
                </a:extLst>
              </a:tr>
              <a:tr h="220173">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地域社会に貢献できるから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200" dirty="0">
                          <a:solidFill>
                            <a:srgbClr val="002060"/>
                          </a:solidFill>
                          <a:latin typeface="Meiryo UI" panose="020B0604030504040204" pitchFamily="50" charset="-128"/>
                          <a:ea typeface="Meiryo UI" panose="020B0604030504040204" pitchFamily="50" charset="-128"/>
                        </a:rPr>
                        <a:t>47.79</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0111181"/>
                  </a:ext>
                </a:extLst>
              </a:tr>
              <a:tr h="220173">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例会が楽しいから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200" dirty="0">
                          <a:solidFill>
                            <a:srgbClr val="002060"/>
                          </a:solidFill>
                          <a:latin typeface="Meiryo UI" panose="020B0604030504040204" pitchFamily="50" charset="-128"/>
                          <a:ea typeface="Meiryo UI" panose="020B0604030504040204" pitchFamily="50" charset="-128"/>
                        </a:rPr>
                        <a:t>45.51</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6194640"/>
                  </a:ext>
                </a:extLst>
              </a:tr>
            </a:tbl>
          </a:graphicData>
        </a:graphic>
      </p:graphicFrame>
      <p:sp>
        <p:nvSpPr>
          <p:cNvPr id="6" name="正方形/長方形 5">
            <a:extLst>
              <a:ext uri="{FF2B5EF4-FFF2-40B4-BE49-F238E27FC236}">
                <a16:creationId xmlns:a16="http://schemas.microsoft.com/office/drawing/2014/main" id="{0C87EAE7-DE3D-4F2A-9C04-A6AE8C94CA75}"/>
              </a:ext>
            </a:extLst>
          </p:cNvPr>
          <p:cNvSpPr/>
          <p:nvPr/>
        </p:nvSpPr>
        <p:spPr>
          <a:xfrm>
            <a:off x="5293491" y="248457"/>
            <a:ext cx="7025891" cy="4647426"/>
          </a:xfrm>
          <a:prstGeom prst="rect">
            <a:avLst/>
          </a:prstGeom>
          <a:ln>
            <a:noFill/>
          </a:ln>
        </p:spPr>
        <p:txBody>
          <a:bodyPr wrap="square">
            <a:spAutoFit/>
          </a:bodyPr>
          <a:lstStyle/>
          <a:p>
            <a:pPr lvl="0" algn="ctr">
              <a:defRPr/>
            </a:pPr>
            <a:r>
              <a:rPr lang="ja-JP" altLang="en-US" sz="1600" b="1" dirty="0">
                <a:solidFill>
                  <a:srgbClr val="002060"/>
                </a:solidFill>
                <a:latin typeface="Meiryo UI" panose="020B0604030504040204" pitchFamily="50" charset="-128"/>
                <a:ea typeface="Meiryo UI" panose="020B0604030504040204" pitchFamily="50" charset="-128"/>
              </a:rPr>
              <a:t>本日ご出席の皆様へ！</a:t>
            </a:r>
            <a:endParaRPr lang="en-US" altLang="ja-JP" sz="1600" b="1" dirty="0">
              <a:solidFill>
                <a:srgbClr val="002060"/>
              </a:solidFill>
              <a:latin typeface="Meiryo UI" panose="020B0604030504040204" pitchFamily="50" charset="-128"/>
              <a:ea typeface="Meiryo UI" panose="020B0604030504040204" pitchFamily="50" charset="-128"/>
            </a:endParaRPr>
          </a:p>
          <a:p>
            <a:pPr lvl="0" algn="ctr">
              <a:defRPr/>
            </a:pPr>
            <a:endParaRPr lang="en-US" altLang="ja-JP" sz="1600" dirty="0">
              <a:solidFill>
                <a:srgbClr val="002060"/>
              </a:solidFill>
              <a:latin typeface="Meiryo UI" panose="020B0604030504040204" pitchFamily="50" charset="-128"/>
              <a:ea typeface="Meiryo UI" panose="020B0604030504040204" pitchFamily="50" charset="-128"/>
            </a:endParaRPr>
          </a:p>
          <a:p>
            <a:pPr lvl="0">
              <a:lnSpc>
                <a:spcPct val="150000"/>
              </a:lnSpc>
              <a:defRPr/>
            </a:pPr>
            <a:r>
              <a:rPr lang="ja-JP" altLang="en-US" sz="1600" dirty="0">
                <a:solidFill>
                  <a:srgbClr val="002060"/>
                </a:solidFill>
                <a:latin typeface="Meiryo UI" panose="020B0604030504040204" pitchFamily="50" charset="-128"/>
                <a:ea typeface="Meiryo UI" panose="020B0604030504040204" pitchFamily="50" charset="-128"/>
              </a:rPr>
              <a:t>・ロータリーの本質を語るとき、あくまで</a:t>
            </a:r>
            <a:r>
              <a:rPr lang="ja-JP" altLang="en-US" sz="1600" b="1" u="sng" dirty="0">
                <a:solidFill>
                  <a:srgbClr val="FF0000"/>
                </a:solidFill>
                <a:latin typeface="Meiryo UI" panose="020B0604030504040204" pitchFamily="50" charset="-128"/>
                <a:ea typeface="Meiryo UI" panose="020B0604030504040204" pitchFamily="50" charset="-128"/>
              </a:rPr>
              <a:t>運営主体はクラブ</a:t>
            </a:r>
            <a:r>
              <a:rPr lang="ja-JP" altLang="en-US" sz="1600" dirty="0">
                <a:solidFill>
                  <a:srgbClr val="002060"/>
                </a:solidFill>
                <a:latin typeface="Meiryo UI" panose="020B0604030504040204" pitchFamily="50" charset="-128"/>
                <a:ea typeface="Meiryo UI" panose="020B0604030504040204" pitchFamily="50" charset="-128"/>
              </a:rPr>
              <a:t>です。</a:t>
            </a:r>
            <a:r>
              <a:rPr lang="en-US" altLang="ja-JP" sz="1600" b="1" dirty="0">
                <a:solidFill>
                  <a:srgbClr val="FF0000"/>
                </a:solidFill>
                <a:latin typeface="Meiryo UI" panose="020B0604030504040204" pitchFamily="50" charset="-128"/>
                <a:ea typeface="Meiryo UI" panose="020B0604030504040204" pitchFamily="50" charset="-128"/>
              </a:rPr>
              <a:t> </a:t>
            </a:r>
            <a:r>
              <a:rPr lang="ja-JP" altLang="en-US" sz="1600" b="1" dirty="0">
                <a:solidFill>
                  <a:srgbClr val="FF0000"/>
                </a:solidFill>
                <a:latin typeface="Meiryo UI" panose="020B0604030504040204" pitchFamily="50" charset="-128"/>
                <a:ea typeface="Meiryo UI" panose="020B0604030504040204" pitchFamily="50" charset="-128"/>
              </a:rPr>
              <a:t>「ビジョン」</a:t>
            </a:r>
            <a:r>
              <a:rPr lang="ja-JP" altLang="en-US" sz="1600" dirty="0">
                <a:solidFill>
                  <a:srgbClr val="002060"/>
                </a:solidFill>
                <a:latin typeface="Meiryo UI" panose="020B0604030504040204" pitchFamily="50" charset="-128"/>
                <a:ea typeface="Meiryo UI" panose="020B0604030504040204" pitchFamily="50" charset="-128"/>
              </a:rPr>
              <a:t>を</a:t>
            </a:r>
            <a:br>
              <a:rPr lang="en-US" altLang="ja-JP" sz="1600" dirty="0">
                <a:solidFill>
                  <a:srgbClr val="002060"/>
                </a:solidFill>
                <a:latin typeface="Meiryo UI" panose="020B0604030504040204" pitchFamily="50" charset="-128"/>
                <a:ea typeface="Meiryo UI" panose="020B0604030504040204" pitchFamily="50" charset="-128"/>
              </a:rPr>
            </a:br>
            <a:r>
              <a:rPr lang="ja-JP" altLang="en-US" sz="1600" dirty="0">
                <a:solidFill>
                  <a:srgbClr val="002060"/>
                </a:solidFill>
                <a:latin typeface="Meiryo UI" panose="020B0604030504040204" pitchFamily="50" charset="-128"/>
                <a:ea typeface="Meiryo UI" panose="020B0604030504040204" pitchFamily="50" charset="-128"/>
              </a:rPr>
              <a:t>　明確に持ち、</a:t>
            </a:r>
            <a:r>
              <a:rPr lang="ja-JP" altLang="en-US" sz="1600" b="1" dirty="0">
                <a:solidFill>
                  <a:srgbClr val="FF0000"/>
                </a:solidFill>
                <a:latin typeface="Meiryo UI" panose="020B0604030504040204" pitchFamily="50" charset="-128"/>
                <a:ea typeface="Meiryo UI" panose="020B0604030504040204" pitchFamily="50" charset="-128"/>
              </a:rPr>
              <a:t>「戦略計画」</a:t>
            </a:r>
            <a:r>
              <a:rPr lang="ja-JP" altLang="en-US" sz="1600" dirty="0">
                <a:solidFill>
                  <a:srgbClr val="002060"/>
                </a:solidFill>
                <a:latin typeface="Meiryo UI" panose="020B0604030504040204" pitchFamily="50" charset="-128"/>
                <a:ea typeface="Meiryo UI" panose="020B0604030504040204" pitchFamily="50" charset="-128"/>
              </a:rPr>
              <a:t>を持つ必要があります。ガバナー補佐は、ガバナーの</a:t>
            </a:r>
            <a:endParaRPr lang="en-US" altLang="ja-JP" sz="1600" dirty="0">
              <a:solidFill>
                <a:srgbClr val="002060"/>
              </a:solidFill>
              <a:latin typeface="Meiryo UI" panose="020B0604030504040204" pitchFamily="50" charset="-128"/>
              <a:ea typeface="Meiryo UI" panose="020B0604030504040204" pitchFamily="50" charset="-128"/>
            </a:endParaRPr>
          </a:p>
          <a:p>
            <a:pPr lvl="0">
              <a:lnSpc>
                <a:spcPct val="150000"/>
              </a:lnSpc>
              <a:defRPr/>
            </a:pPr>
            <a:r>
              <a:rPr lang="ja-JP" altLang="en-US" sz="1600" dirty="0">
                <a:solidFill>
                  <a:srgbClr val="002060"/>
                </a:solidFill>
                <a:latin typeface="Meiryo UI" panose="020B0604030504040204" pitchFamily="50" charset="-128"/>
                <a:ea typeface="Meiryo UI" panose="020B0604030504040204" pitchFamily="50" charset="-128"/>
              </a:rPr>
              <a:t>　運営方針・考えを共有した</a:t>
            </a:r>
            <a:r>
              <a:rPr lang="en-US" altLang="ja-JP" sz="1600" dirty="0">
                <a:solidFill>
                  <a:srgbClr val="002060"/>
                </a:solidFill>
                <a:latin typeface="Meiryo UI" panose="020B0604030504040204" pitchFamily="50" charset="-128"/>
                <a:ea typeface="Meiryo UI" panose="020B0604030504040204" pitchFamily="50" charset="-128"/>
              </a:rPr>
              <a:t> </a:t>
            </a:r>
            <a:r>
              <a:rPr lang="ja-JP" altLang="en-US" sz="1600" dirty="0">
                <a:solidFill>
                  <a:srgbClr val="002060"/>
                </a:solidFill>
                <a:latin typeface="Meiryo UI" panose="020B0604030504040204" pitchFamily="50" charset="-128"/>
                <a:ea typeface="Meiryo UI" panose="020B0604030504040204" pitchFamily="50" charset="-128"/>
              </a:rPr>
              <a:t>うえで、クラブをサポートしてください。</a:t>
            </a:r>
            <a:endParaRPr lang="en-US" altLang="ja-JP" sz="1600" dirty="0">
              <a:solidFill>
                <a:srgbClr val="002060"/>
              </a:solidFill>
              <a:latin typeface="Meiryo UI" panose="020B0604030504040204" pitchFamily="50" charset="-128"/>
              <a:ea typeface="Meiryo UI" panose="020B0604030504040204" pitchFamily="50" charset="-128"/>
            </a:endParaRPr>
          </a:p>
          <a:p>
            <a:pPr lvl="0">
              <a:lnSpc>
                <a:spcPct val="150000"/>
              </a:lnSpc>
              <a:defRPr/>
            </a:pPr>
            <a:endParaRPr lang="en-US" altLang="ja-JP" sz="1600" dirty="0">
              <a:solidFill>
                <a:srgbClr val="002060"/>
              </a:solidFill>
              <a:latin typeface="Meiryo UI" panose="020B0604030504040204" pitchFamily="50" charset="-128"/>
              <a:ea typeface="Meiryo UI" panose="020B0604030504040204" pitchFamily="50" charset="-128"/>
            </a:endParaRPr>
          </a:p>
          <a:p>
            <a:pPr lvl="0">
              <a:lnSpc>
                <a:spcPct val="150000"/>
              </a:lnSpc>
              <a:defRPr/>
            </a:pPr>
            <a:r>
              <a:rPr lang="ja-JP" altLang="en-US" sz="1600" b="1" dirty="0">
                <a:solidFill>
                  <a:srgbClr val="002060"/>
                </a:solidFill>
                <a:latin typeface="Meiryo UI" panose="020B0604030504040204" pitchFamily="50" charset="-128"/>
                <a:ea typeface="Meiryo UI" panose="020B0604030504040204" pitchFamily="50" charset="-128"/>
              </a:rPr>
              <a:t>・効果的なクラブ</a:t>
            </a:r>
            <a:r>
              <a:rPr lang="ja-JP" altLang="en-US" sz="1600" dirty="0">
                <a:solidFill>
                  <a:srgbClr val="002060"/>
                </a:solidFill>
                <a:latin typeface="Meiryo UI" panose="020B0604030504040204" pitchFamily="50" charset="-128"/>
                <a:ea typeface="Meiryo UI" panose="020B0604030504040204" pitchFamily="50" charset="-128"/>
              </a:rPr>
              <a:t>とは・・・</a:t>
            </a:r>
            <a:r>
              <a:rPr lang="ja-JP" altLang="en-US" sz="1600" b="1" u="sng" dirty="0">
                <a:solidFill>
                  <a:srgbClr val="FF0000"/>
                </a:solidFill>
                <a:latin typeface="Meiryo UI" panose="020B0604030504040204" pitchFamily="50" charset="-128"/>
                <a:ea typeface="Meiryo UI" panose="020B0604030504040204" pitchFamily="50" charset="-128"/>
              </a:rPr>
              <a:t>会員基盤を維持し、拡大していくこと</a:t>
            </a:r>
            <a:r>
              <a:rPr lang="ja-JP" altLang="en-US" sz="1600" dirty="0">
                <a:solidFill>
                  <a:srgbClr val="002060"/>
                </a:solidFill>
                <a:latin typeface="Meiryo UI" panose="020B0604030504040204" pitchFamily="50" charset="-128"/>
                <a:ea typeface="Meiryo UI" panose="020B0604030504040204" pitchFamily="50" charset="-128"/>
              </a:rPr>
              <a:t>です。</a:t>
            </a:r>
            <a:br>
              <a:rPr lang="en-US" altLang="ja-JP" sz="1600" dirty="0">
                <a:solidFill>
                  <a:srgbClr val="002060"/>
                </a:solidFill>
                <a:latin typeface="Meiryo UI" panose="020B0604030504040204" pitchFamily="50" charset="-128"/>
                <a:ea typeface="Meiryo UI" panose="020B0604030504040204" pitchFamily="50" charset="-128"/>
              </a:rPr>
            </a:br>
            <a:r>
              <a:rPr lang="ja-JP" altLang="en-US" sz="1600" dirty="0">
                <a:solidFill>
                  <a:srgbClr val="002060"/>
                </a:solidFill>
                <a:latin typeface="Meiryo UI" panose="020B0604030504040204" pitchFamily="50" charset="-128"/>
                <a:ea typeface="Meiryo UI" panose="020B0604030504040204" pitchFamily="50" charset="-128"/>
              </a:rPr>
              <a:t>　クラブの維持、拡大には職業分類を軸として、多様性を維持することが大事です。　</a:t>
            </a:r>
            <a:endParaRPr lang="en-US" altLang="ja-JP" sz="1600" dirty="0">
              <a:solidFill>
                <a:srgbClr val="002060"/>
              </a:solidFill>
              <a:latin typeface="Meiryo UI" panose="020B0604030504040204" pitchFamily="50" charset="-128"/>
              <a:ea typeface="Meiryo UI" panose="020B0604030504040204" pitchFamily="50" charset="-128"/>
            </a:endParaRPr>
          </a:p>
          <a:p>
            <a:pPr lvl="0">
              <a:lnSpc>
                <a:spcPct val="150000"/>
              </a:lnSpc>
              <a:defRPr/>
            </a:pPr>
            <a:r>
              <a:rPr lang="ja-JP" altLang="en-US" sz="1600" dirty="0">
                <a:solidFill>
                  <a:srgbClr val="002060"/>
                </a:solidFill>
                <a:latin typeface="Meiryo UI" panose="020B0604030504040204" pitchFamily="50" charset="-128"/>
                <a:ea typeface="Meiryo UI" panose="020B0604030504040204" pitchFamily="50" charset="-128"/>
              </a:rPr>
              <a:t>　会長を中心に会員増強委員長はじめクラブ会員全員の協力が必要です。</a:t>
            </a:r>
            <a:endParaRPr lang="en-US" altLang="ja-JP" sz="1600" dirty="0">
              <a:solidFill>
                <a:srgbClr val="002060"/>
              </a:solidFill>
              <a:latin typeface="Meiryo UI" panose="020B0604030504040204" pitchFamily="50" charset="-128"/>
              <a:ea typeface="Meiryo UI" panose="020B0604030504040204" pitchFamily="50" charset="-128"/>
            </a:endParaRPr>
          </a:p>
          <a:p>
            <a:pPr lvl="0">
              <a:lnSpc>
                <a:spcPct val="150000"/>
              </a:lnSpc>
              <a:defRPr/>
            </a:pPr>
            <a:endParaRPr lang="en-US" altLang="ja-JP" sz="1600" dirty="0">
              <a:solidFill>
                <a:srgbClr val="002060"/>
              </a:solidFill>
              <a:latin typeface="Meiryo UI" panose="020B0604030504040204" pitchFamily="50" charset="-128"/>
              <a:ea typeface="Meiryo UI" panose="020B0604030504040204" pitchFamily="50" charset="-128"/>
            </a:endParaRPr>
          </a:p>
          <a:p>
            <a:pPr>
              <a:lnSpc>
                <a:spcPct val="150000"/>
              </a:lnSpc>
              <a:defRPr/>
            </a:pPr>
            <a:r>
              <a:rPr lang="ja-JP" altLang="en-US" sz="1600" dirty="0">
                <a:solidFill>
                  <a:srgbClr val="002060"/>
                </a:solidFill>
                <a:latin typeface="Meiryo UI" panose="020B0604030504040204" pitchFamily="50" charset="-128"/>
                <a:ea typeface="Meiryo UI" panose="020B0604030504040204" pitchFamily="50" charset="-128"/>
              </a:rPr>
              <a:t>・クラブ会長の</a:t>
            </a:r>
            <a:r>
              <a:rPr lang="ja-JP" altLang="en-US" sz="1600" b="1" u="sng" dirty="0">
                <a:solidFill>
                  <a:srgbClr val="FF0000"/>
                </a:solidFill>
                <a:latin typeface="Meiryo UI" panose="020B0604030504040204" pitchFamily="50" charset="-128"/>
                <a:ea typeface="Meiryo UI" panose="020B0604030504040204" pitchFamily="50" charset="-128"/>
              </a:rPr>
              <a:t>リーダーシップ</a:t>
            </a:r>
            <a:r>
              <a:rPr lang="ja-JP" altLang="en-US" sz="1600" dirty="0">
                <a:solidFill>
                  <a:srgbClr val="002060"/>
                </a:solidFill>
                <a:latin typeface="Meiryo UI" panose="020B0604030504040204" pitchFamily="50" charset="-128"/>
                <a:ea typeface="Meiryo UI" panose="020B0604030504040204" pitchFamily="50" charset="-128"/>
              </a:rPr>
              <a:t>が何より重要です。クラブ会員が参加して</a:t>
            </a:r>
            <a:br>
              <a:rPr lang="en-US" altLang="ja-JP" sz="1600" dirty="0">
                <a:solidFill>
                  <a:srgbClr val="002060"/>
                </a:solidFill>
                <a:latin typeface="Meiryo UI" panose="020B0604030504040204" pitchFamily="50" charset="-128"/>
                <a:ea typeface="Meiryo UI" panose="020B0604030504040204" pitchFamily="50" charset="-128"/>
              </a:rPr>
            </a:br>
            <a:r>
              <a:rPr lang="ja-JP" altLang="en-US" sz="1600" dirty="0">
                <a:solidFill>
                  <a:srgbClr val="002060"/>
                </a:solidFill>
                <a:latin typeface="Meiryo UI" panose="020B0604030504040204" pitchFamily="50" charset="-128"/>
                <a:ea typeface="Meiryo UI" panose="020B0604030504040204" pitchFamily="50" charset="-128"/>
              </a:rPr>
              <a:t>　行動するよう、率先垂範してください。</a:t>
            </a:r>
            <a:r>
              <a:rPr lang="en-US" altLang="ja-JP" sz="1600" dirty="0">
                <a:solidFill>
                  <a:srgbClr val="002060"/>
                </a:solidFill>
                <a:latin typeface="Meiryo UI" panose="020B0604030504040204" pitchFamily="50" charset="-128"/>
                <a:ea typeface="Meiryo UI" panose="020B0604030504040204" pitchFamily="50" charset="-128"/>
              </a:rPr>
              <a:t> </a:t>
            </a:r>
            <a:r>
              <a:rPr lang="ja-JP" altLang="en-US" sz="1600" dirty="0">
                <a:solidFill>
                  <a:srgbClr val="002060"/>
                </a:solidFill>
                <a:latin typeface="Meiryo UI" panose="020B0604030504040204" pitchFamily="50" charset="-128"/>
                <a:ea typeface="Meiryo UI" panose="020B0604030504040204" pitchFamily="50" charset="-128"/>
              </a:rPr>
              <a:t>リーダーはオーケストラの指揮者です。　　</a:t>
            </a:r>
            <a:endParaRPr lang="en-US" altLang="ja-JP" sz="1600" dirty="0">
              <a:solidFill>
                <a:srgbClr val="002060"/>
              </a:solidFill>
              <a:latin typeface="Meiryo UI" panose="020B0604030504040204" pitchFamily="50" charset="-128"/>
              <a:ea typeface="Meiryo UI" panose="020B0604030504040204" pitchFamily="50" charset="-128"/>
            </a:endParaRPr>
          </a:p>
          <a:p>
            <a:pPr>
              <a:lnSpc>
                <a:spcPct val="150000"/>
              </a:lnSpc>
              <a:defRPr/>
            </a:pPr>
            <a:r>
              <a:rPr lang="ja-JP" altLang="en-US" sz="1600" dirty="0">
                <a:solidFill>
                  <a:srgbClr val="002060"/>
                </a:solidFill>
                <a:latin typeface="Meiryo UI" panose="020B0604030504040204" pitchFamily="50" charset="-128"/>
                <a:ea typeface="Meiryo UI" panose="020B0604030504040204" pitchFamily="50" charset="-128"/>
              </a:rPr>
              <a:t>　年度を通じて、良い音色が奏でられるように風通しの良い体制を維持してください。</a:t>
            </a:r>
          </a:p>
        </p:txBody>
      </p:sp>
      <p:pic>
        <p:nvPicPr>
          <p:cNvPr id="21" name="Picture 2" descr="5年間に渡る大阪フィルハーモニー交響楽団の指揮者を離れる角田鋼亮に聞く | SPICE - エンタメ特化型情報メディア スパイス">
            <a:extLst>
              <a:ext uri="{FF2B5EF4-FFF2-40B4-BE49-F238E27FC236}">
                <a16:creationId xmlns:a16="http://schemas.microsoft.com/office/drawing/2014/main" id="{6997C1BC-95EB-4237-96D9-60EE1303DD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638" y="5117293"/>
            <a:ext cx="2309811" cy="1539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E0CBB309-E439-43A2-BA53-7831C2750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1252" y="5117292"/>
            <a:ext cx="2168148" cy="1539875"/>
          </a:xfrm>
          <a:prstGeom prst="rect">
            <a:avLst/>
          </a:prstGeom>
          <a:ln>
            <a:noFill/>
          </a:ln>
          <a:effectLst>
            <a:softEdge rad="112500"/>
          </a:effectLst>
        </p:spPr>
      </p:pic>
      <p:pic>
        <p:nvPicPr>
          <p:cNvPr id="25" name="図 24">
            <a:extLst>
              <a:ext uri="{FF2B5EF4-FFF2-40B4-BE49-F238E27FC236}">
                <a16:creationId xmlns:a16="http://schemas.microsoft.com/office/drawing/2014/main" id="{87D01D73-39BD-4618-9408-11DDEE9B6F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6695" y="143026"/>
            <a:ext cx="959870" cy="567912"/>
          </a:xfrm>
          <a:prstGeom prst="rect">
            <a:avLst/>
          </a:prstGeom>
        </p:spPr>
      </p:pic>
      <p:grpSp>
        <p:nvGrpSpPr>
          <p:cNvPr id="47" name="グループ化 46">
            <a:extLst>
              <a:ext uri="{FF2B5EF4-FFF2-40B4-BE49-F238E27FC236}">
                <a16:creationId xmlns:a16="http://schemas.microsoft.com/office/drawing/2014/main" id="{8322538C-0A7A-4B96-89E1-0D88C96E942D}"/>
              </a:ext>
            </a:extLst>
          </p:cNvPr>
          <p:cNvGrpSpPr/>
          <p:nvPr/>
        </p:nvGrpSpPr>
        <p:grpSpPr>
          <a:xfrm>
            <a:off x="454325" y="2410095"/>
            <a:ext cx="3419848" cy="2404876"/>
            <a:chOff x="759125" y="2297277"/>
            <a:chExt cx="3419848" cy="2404876"/>
          </a:xfrm>
        </p:grpSpPr>
        <p:grpSp>
          <p:nvGrpSpPr>
            <p:cNvPr id="9" name="グループ化 8">
              <a:extLst>
                <a:ext uri="{FF2B5EF4-FFF2-40B4-BE49-F238E27FC236}">
                  <a16:creationId xmlns:a16="http://schemas.microsoft.com/office/drawing/2014/main" id="{CA647618-3EC9-4FA5-B0F2-0869722092B8}"/>
                </a:ext>
              </a:extLst>
            </p:cNvPr>
            <p:cNvGrpSpPr/>
            <p:nvPr/>
          </p:nvGrpSpPr>
          <p:grpSpPr>
            <a:xfrm>
              <a:off x="773099" y="2895325"/>
              <a:ext cx="3377548" cy="509536"/>
              <a:chOff x="779588" y="2880896"/>
              <a:chExt cx="3377548" cy="509536"/>
            </a:xfrm>
          </p:grpSpPr>
          <p:grpSp>
            <p:nvGrpSpPr>
              <p:cNvPr id="14" name="Group 16"/>
              <p:cNvGrpSpPr/>
              <p:nvPr/>
            </p:nvGrpSpPr>
            <p:grpSpPr>
              <a:xfrm rot="10800000">
                <a:off x="779588" y="2880896"/>
                <a:ext cx="573381" cy="509536"/>
                <a:chOff x="0" y="0"/>
                <a:chExt cx="1452240" cy="2381040"/>
              </a:xfrm>
            </p:grpSpPr>
            <p:sp>
              <p:nvSpPr>
                <p:cNvPr id="41"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0855AD3A-5BDA-4FDD-A5A6-AC08E6698E5B}"/>
                  </a:ext>
                </a:extLst>
              </p:cNvPr>
              <p:cNvGrpSpPr/>
              <p:nvPr/>
            </p:nvGrpSpPr>
            <p:grpSpPr>
              <a:xfrm>
                <a:off x="796943" y="2935564"/>
                <a:ext cx="3360193" cy="410156"/>
                <a:chOff x="796943" y="2935564"/>
                <a:chExt cx="3360193" cy="410156"/>
              </a:xfrm>
            </p:grpSpPr>
            <p:grpSp>
              <p:nvGrpSpPr>
                <p:cNvPr id="15" name="Group 18"/>
                <p:cNvGrpSpPr/>
                <p:nvPr/>
              </p:nvGrpSpPr>
              <p:grpSpPr>
                <a:xfrm rot="10800000">
                  <a:off x="796943" y="3065018"/>
                  <a:ext cx="136709" cy="161474"/>
                  <a:chOff x="0" y="0"/>
                  <a:chExt cx="406080" cy="754560"/>
                </a:xfrm>
              </p:grpSpPr>
              <p:sp>
                <p:nvSpPr>
                  <p:cNvPr id="40"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6" name="Group 20"/>
                <p:cNvGrpSpPr/>
                <p:nvPr/>
              </p:nvGrpSpPr>
              <p:grpSpPr>
                <a:xfrm rot="10800000">
                  <a:off x="943647" y="2935564"/>
                  <a:ext cx="3213489" cy="410156"/>
                  <a:chOff x="0" y="0"/>
                  <a:chExt cx="7377120" cy="1916640"/>
                </a:xfrm>
              </p:grpSpPr>
              <p:sp>
                <p:nvSpPr>
                  <p:cNvPr id="39"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sp>
              <p:nvSpPr>
                <p:cNvPr id="22" name="TextBox 39"/>
                <p:cNvSpPr txBox="1"/>
                <p:nvPr/>
              </p:nvSpPr>
              <p:spPr>
                <a:xfrm>
                  <a:off x="1233759" y="3064410"/>
                  <a:ext cx="1741030" cy="170430"/>
                </a:xfrm>
                <a:prstGeom prst="rect">
                  <a:avLst/>
                </a:prstGeom>
              </p:spPr>
              <p:txBody>
                <a:bodyPr wrap="square" lIns="0" tIns="0" rIns="0" bIns="0" rtlCol="0" anchor="ctr">
                  <a:spAutoFit/>
                </a:bodyPr>
                <a:lstStyle/>
                <a:p>
                  <a:pPr defTabSz="609630">
                    <a:spcBef>
                      <a:spcPct val="0"/>
                    </a:spcBef>
                  </a:pPr>
                  <a:r>
                    <a:rPr kumimoji="0" lang="ja" altLang="en-US" sz="1200" b="1" spc="95" dirty="0">
                      <a:solidFill>
                        <a:srgbClr val="FFFFFF"/>
                      </a:solidFill>
                      <a:latin typeface="BIZ UDPゴシック" panose="020B0400000000000000" pitchFamily="50" charset="-128"/>
                      <a:ea typeface="BIZ UDPゴシック" panose="020B0400000000000000" pitchFamily="50" charset="-128"/>
                      <a:sym typeface="MS PMincho"/>
                    </a:rPr>
                    <a:t>期待と違っていた</a:t>
                  </a:r>
                </a:p>
              </p:txBody>
            </p:sp>
          </p:grpSp>
        </p:grpSp>
        <p:grpSp>
          <p:nvGrpSpPr>
            <p:cNvPr id="46" name="グループ化 45">
              <a:extLst>
                <a:ext uri="{FF2B5EF4-FFF2-40B4-BE49-F238E27FC236}">
                  <a16:creationId xmlns:a16="http://schemas.microsoft.com/office/drawing/2014/main" id="{DC1C3592-4D0E-453A-8632-4C212FF2E8C2}"/>
                </a:ext>
              </a:extLst>
            </p:cNvPr>
            <p:cNvGrpSpPr/>
            <p:nvPr/>
          </p:nvGrpSpPr>
          <p:grpSpPr>
            <a:xfrm>
              <a:off x="759125" y="3543501"/>
              <a:ext cx="3353884" cy="509536"/>
              <a:chOff x="737661" y="3413880"/>
              <a:chExt cx="3353884" cy="509536"/>
            </a:xfrm>
          </p:grpSpPr>
          <p:grpSp>
            <p:nvGrpSpPr>
              <p:cNvPr id="17" name="Group 23"/>
              <p:cNvGrpSpPr/>
              <p:nvPr/>
            </p:nvGrpSpPr>
            <p:grpSpPr>
              <a:xfrm>
                <a:off x="737661" y="3413880"/>
                <a:ext cx="571067" cy="509536"/>
                <a:chOff x="0" y="0"/>
                <a:chExt cx="1451520" cy="2381040"/>
              </a:xfrm>
            </p:grpSpPr>
            <p:sp>
              <p:nvSpPr>
                <p:cNvPr id="38" name="Freeform 24"/>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7458F"/>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8" name="Group 25"/>
              <p:cNvGrpSpPr/>
              <p:nvPr/>
            </p:nvGrpSpPr>
            <p:grpSpPr>
              <a:xfrm>
                <a:off x="785160" y="3587988"/>
                <a:ext cx="110245" cy="161474"/>
                <a:chOff x="0" y="0"/>
                <a:chExt cx="406080" cy="754560"/>
              </a:xfrm>
            </p:grpSpPr>
            <p:sp>
              <p:nvSpPr>
                <p:cNvPr id="37" name="Freeform 26"/>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7458F"/>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9" name="Group 27"/>
              <p:cNvGrpSpPr/>
              <p:nvPr/>
            </p:nvGrpSpPr>
            <p:grpSpPr>
              <a:xfrm>
                <a:off x="888759" y="3461182"/>
                <a:ext cx="3202786" cy="410156"/>
                <a:chOff x="0" y="0"/>
                <a:chExt cx="7374240" cy="1916640"/>
              </a:xfrm>
            </p:grpSpPr>
            <p:sp>
              <p:nvSpPr>
                <p:cNvPr id="36" name="Freeform 28"/>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7458F"/>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sp>
            <p:nvSpPr>
              <p:cNvPr id="24" name="TextBox 42"/>
              <p:cNvSpPr txBox="1"/>
              <p:nvPr/>
            </p:nvSpPr>
            <p:spPr>
              <a:xfrm>
                <a:off x="1271172" y="3580641"/>
                <a:ext cx="2201571" cy="170430"/>
              </a:xfrm>
              <a:prstGeom prst="rect">
                <a:avLst/>
              </a:prstGeom>
            </p:spPr>
            <p:txBody>
              <a:bodyPr wrap="square" lIns="0" tIns="0" rIns="0" bIns="0" rtlCol="0" anchor="ctr">
                <a:spAutoFit/>
              </a:bodyPr>
              <a:lstStyle/>
              <a:p>
                <a:pPr defTabSz="609630">
                  <a:spcBef>
                    <a:spcPct val="0"/>
                  </a:spcBef>
                </a:pPr>
                <a:r>
                  <a:rPr kumimoji="0" lang="ja" altLang="en-US" sz="1200" b="1" spc="95" dirty="0">
                    <a:solidFill>
                      <a:srgbClr val="FFFFFF"/>
                    </a:solidFill>
                    <a:latin typeface="BIZ UDPゴシック" panose="020B0400000000000000" pitchFamily="50" charset="-128"/>
                    <a:ea typeface="BIZ UDPゴシック" panose="020B0400000000000000" pitchFamily="50" charset="-128"/>
                    <a:sym typeface="MS PMincho"/>
                  </a:rPr>
                  <a:t>時間と金銭的な義務</a:t>
                </a:r>
              </a:p>
            </p:txBody>
          </p:sp>
        </p:grpSp>
        <p:grpSp>
          <p:nvGrpSpPr>
            <p:cNvPr id="7" name="グループ化 6">
              <a:extLst>
                <a:ext uri="{FF2B5EF4-FFF2-40B4-BE49-F238E27FC236}">
                  <a16:creationId xmlns:a16="http://schemas.microsoft.com/office/drawing/2014/main" id="{DA17E683-72C6-456A-84A1-F8D586082F73}"/>
                </a:ext>
              </a:extLst>
            </p:cNvPr>
            <p:cNvGrpSpPr/>
            <p:nvPr/>
          </p:nvGrpSpPr>
          <p:grpSpPr>
            <a:xfrm>
              <a:off x="773099" y="2297277"/>
              <a:ext cx="3324291" cy="509536"/>
              <a:chOff x="789066" y="2315690"/>
              <a:chExt cx="3324291" cy="509536"/>
            </a:xfrm>
          </p:grpSpPr>
          <p:grpSp>
            <p:nvGrpSpPr>
              <p:cNvPr id="11" name="Group 10"/>
              <p:cNvGrpSpPr/>
              <p:nvPr/>
            </p:nvGrpSpPr>
            <p:grpSpPr>
              <a:xfrm>
                <a:off x="789066" y="2315690"/>
                <a:ext cx="535651" cy="509536"/>
                <a:chOff x="0" y="0"/>
                <a:chExt cx="1451520" cy="2381040"/>
              </a:xfrm>
            </p:grpSpPr>
            <p:sp>
              <p:nvSpPr>
                <p:cNvPr id="44"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17458F"/>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4" name="グループ化 3">
                <a:extLst>
                  <a:ext uri="{FF2B5EF4-FFF2-40B4-BE49-F238E27FC236}">
                    <a16:creationId xmlns:a16="http://schemas.microsoft.com/office/drawing/2014/main" id="{0D86F851-CA92-49DE-9687-E3DF5C34AAEB}"/>
                  </a:ext>
                </a:extLst>
              </p:cNvPr>
              <p:cNvGrpSpPr/>
              <p:nvPr/>
            </p:nvGrpSpPr>
            <p:grpSpPr>
              <a:xfrm>
                <a:off x="836565" y="2362992"/>
                <a:ext cx="3276792" cy="410156"/>
                <a:chOff x="836565" y="2362992"/>
                <a:chExt cx="3276792" cy="410156"/>
              </a:xfrm>
            </p:grpSpPr>
            <p:grpSp>
              <p:nvGrpSpPr>
                <p:cNvPr id="12" name="Group 12"/>
                <p:cNvGrpSpPr/>
                <p:nvPr/>
              </p:nvGrpSpPr>
              <p:grpSpPr>
                <a:xfrm>
                  <a:off x="836565" y="2489799"/>
                  <a:ext cx="110245" cy="161474"/>
                  <a:chOff x="0" y="0"/>
                  <a:chExt cx="406080" cy="754560"/>
                </a:xfrm>
              </p:grpSpPr>
              <p:sp>
                <p:nvSpPr>
                  <p:cNvPr id="4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17458F"/>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3" name="Group 14"/>
                <p:cNvGrpSpPr/>
                <p:nvPr/>
              </p:nvGrpSpPr>
              <p:grpSpPr>
                <a:xfrm>
                  <a:off x="940163" y="2362992"/>
                  <a:ext cx="3173194" cy="410156"/>
                  <a:chOff x="0" y="0"/>
                  <a:chExt cx="7374240" cy="1916640"/>
                </a:xfrm>
              </p:grpSpPr>
              <p:sp>
                <p:nvSpPr>
                  <p:cNvPr id="42"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17458F"/>
                  </a:solidFill>
                </p:spPr>
                <p:txBody>
                  <a:bodyPr anchor="t"/>
                  <a:lstStyle/>
                  <a:p>
                    <a:pPr algn="ct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sp>
              <p:nvSpPr>
                <p:cNvPr id="26" name="TextBox 45">
                  <a:extLst>
                    <a:ext uri="{FF2B5EF4-FFF2-40B4-BE49-F238E27FC236}">
                      <a16:creationId xmlns:a16="http://schemas.microsoft.com/office/drawing/2014/main" id="{3EAA71AB-5A98-69DC-A46A-7AD26D94A19C}"/>
                    </a:ext>
                  </a:extLst>
                </p:cNvPr>
                <p:cNvSpPr txBox="1"/>
                <p:nvPr/>
              </p:nvSpPr>
              <p:spPr>
                <a:xfrm>
                  <a:off x="1233759" y="2488513"/>
                  <a:ext cx="2581907" cy="170430"/>
                </a:xfrm>
                <a:prstGeom prst="rect">
                  <a:avLst/>
                </a:prstGeom>
              </p:spPr>
              <p:txBody>
                <a:bodyPr wrap="square" lIns="0" tIns="0" rIns="0" bIns="0" rtlCol="0" anchor="ctr">
                  <a:spAutoFit/>
                </a:bodyPr>
                <a:lstStyle/>
                <a:p>
                  <a:pPr defTabSz="609630">
                    <a:spcBef>
                      <a:spcPct val="0"/>
                    </a:spcBef>
                  </a:pPr>
                  <a:r>
                    <a:rPr kumimoji="0" lang="ja" altLang="en-US" sz="1200" spc="95" dirty="0">
                      <a:solidFill>
                        <a:srgbClr val="FFFFFF"/>
                      </a:solidFill>
                      <a:latin typeface="BIZ UDPゴシック" panose="020B0400000000000000" pitchFamily="50" charset="-128"/>
                      <a:ea typeface="BIZ UDPゴシック" panose="020B0400000000000000" pitchFamily="50" charset="-128"/>
                      <a:sym typeface="MS PMincho"/>
                    </a:rPr>
                    <a:t>クラブの環境と文化が合わない</a:t>
                  </a:r>
                </a:p>
              </p:txBody>
            </p:sp>
          </p:grpSp>
        </p:grpSp>
        <p:grpSp>
          <p:nvGrpSpPr>
            <p:cNvPr id="2" name="グループ化 1">
              <a:extLst>
                <a:ext uri="{FF2B5EF4-FFF2-40B4-BE49-F238E27FC236}">
                  <a16:creationId xmlns:a16="http://schemas.microsoft.com/office/drawing/2014/main" id="{513B8ABC-30E5-4194-8B44-73CE3168F129}"/>
                </a:ext>
              </a:extLst>
            </p:cNvPr>
            <p:cNvGrpSpPr/>
            <p:nvPr/>
          </p:nvGrpSpPr>
          <p:grpSpPr>
            <a:xfrm>
              <a:off x="761258" y="4192617"/>
              <a:ext cx="3417715" cy="509536"/>
              <a:chOff x="739421" y="4039350"/>
              <a:chExt cx="3417715" cy="509536"/>
            </a:xfrm>
          </p:grpSpPr>
          <p:sp>
            <p:nvSpPr>
              <p:cNvPr id="20" name="Freeform 37"/>
              <p:cNvSpPr/>
              <p:nvPr/>
            </p:nvSpPr>
            <p:spPr>
              <a:xfrm>
                <a:off x="1592643" y="4056792"/>
                <a:ext cx="296813" cy="233962"/>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nvGrpSpPr>
              <p:cNvPr id="27" name="Group 18">
                <a:extLst>
                  <a:ext uri="{FF2B5EF4-FFF2-40B4-BE49-F238E27FC236}">
                    <a16:creationId xmlns:a16="http://schemas.microsoft.com/office/drawing/2014/main" id="{D9D376E4-85A9-29A7-FF7E-994441D1210B}"/>
                  </a:ext>
                </a:extLst>
              </p:cNvPr>
              <p:cNvGrpSpPr/>
              <p:nvPr/>
            </p:nvGrpSpPr>
            <p:grpSpPr>
              <a:xfrm>
                <a:off x="2241755" y="4213458"/>
                <a:ext cx="110245" cy="161474"/>
                <a:chOff x="0" y="0"/>
                <a:chExt cx="406080" cy="754560"/>
              </a:xfrm>
            </p:grpSpPr>
            <p:sp>
              <p:nvSpPr>
                <p:cNvPr id="35" name="Freeform 19">
                  <a:extLst>
                    <a:ext uri="{FF2B5EF4-FFF2-40B4-BE49-F238E27FC236}">
                      <a16:creationId xmlns:a16="http://schemas.microsoft.com/office/drawing/2014/main" id="{976FD925-49A5-A7B5-08E3-E61CE8B351CA}"/>
                    </a:ext>
                  </a:extLst>
                </p:cNvPr>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28" name="Group 16">
                <a:extLst>
                  <a:ext uri="{FF2B5EF4-FFF2-40B4-BE49-F238E27FC236}">
                    <a16:creationId xmlns:a16="http://schemas.microsoft.com/office/drawing/2014/main" id="{9CD815D9-DB99-A48C-BDE5-7780B7497B90}"/>
                  </a:ext>
                </a:extLst>
              </p:cNvPr>
              <p:cNvGrpSpPr/>
              <p:nvPr/>
            </p:nvGrpSpPr>
            <p:grpSpPr>
              <a:xfrm rot="10800000">
                <a:off x="739421" y="4039350"/>
                <a:ext cx="573381" cy="509536"/>
                <a:chOff x="0" y="0"/>
                <a:chExt cx="1452240" cy="2381040"/>
              </a:xfrm>
            </p:grpSpPr>
            <p:sp>
              <p:nvSpPr>
                <p:cNvPr id="34" name="Freeform 17">
                  <a:extLst>
                    <a:ext uri="{FF2B5EF4-FFF2-40B4-BE49-F238E27FC236}">
                      <a16:creationId xmlns:a16="http://schemas.microsoft.com/office/drawing/2014/main" id="{B5C7AD5C-1E4F-CFDA-EE52-E22228B85139}"/>
                    </a:ext>
                  </a:extLst>
                </p:cNvPr>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29" name="Group 18">
                <a:extLst>
                  <a:ext uri="{FF2B5EF4-FFF2-40B4-BE49-F238E27FC236}">
                    <a16:creationId xmlns:a16="http://schemas.microsoft.com/office/drawing/2014/main" id="{D374DF1B-B30A-B1A2-A874-4D7CC6B9F3CC}"/>
                  </a:ext>
                </a:extLst>
              </p:cNvPr>
              <p:cNvGrpSpPr/>
              <p:nvPr/>
            </p:nvGrpSpPr>
            <p:grpSpPr>
              <a:xfrm rot="10800000">
                <a:off x="769352" y="4196980"/>
                <a:ext cx="136709" cy="161474"/>
                <a:chOff x="0" y="0"/>
                <a:chExt cx="406080" cy="754560"/>
              </a:xfrm>
            </p:grpSpPr>
            <p:sp>
              <p:nvSpPr>
                <p:cNvPr id="33" name="Freeform 19">
                  <a:extLst>
                    <a:ext uri="{FF2B5EF4-FFF2-40B4-BE49-F238E27FC236}">
                      <a16:creationId xmlns:a16="http://schemas.microsoft.com/office/drawing/2014/main" id="{611B53B4-F2D1-5D3D-8FB6-701179525A11}"/>
                    </a:ext>
                  </a:extLst>
                </p:cNvPr>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0" name="Group 20">
                <a:extLst>
                  <a:ext uri="{FF2B5EF4-FFF2-40B4-BE49-F238E27FC236}">
                    <a16:creationId xmlns:a16="http://schemas.microsoft.com/office/drawing/2014/main" id="{FEF13EE4-EE2F-34EF-5A56-7FEFF631C116}"/>
                  </a:ext>
                </a:extLst>
              </p:cNvPr>
              <p:cNvGrpSpPr/>
              <p:nvPr/>
            </p:nvGrpSpPr>
            <p:grpSpPr>
              <a:xfrm rot="10800000">
                <a:off x="929632" y="4080698"/>
                <a:ext cx="3227504" cy="420112"/>
                <a:chOff x="756975" y="-1218329"/>
                <a:chExt cx="7434580" cy="1963166"/>
              </a:xfrm>
            </p:grpSpPr>
            <p:sp>
              <p:nvSpPr>
                <p:cNvPr id="32" name="Freeform 21">
                  <a:extLst>
                    <a:ext uri="{FF2B5EF4-FFF2-40B4-BE49-F238E27FC236}">
                      <a16:creationId xmlns:a16="http://schemas.microsoft.com/office/drawing/2014/main" id="{9DE67B86-A1EA-E6B4-23CA-F3B38E1D0733}"/>
                    </a:ext>
                  </a:extLst>
                </p:cNvPr>
                <p:cNvSpPr/>
                <p:nvPr/>
              </p:nvSpPr>
              <p:spPr>
                <a:xfrm>
                  <a:off x="756975" y="-1218329"/>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00A2E0"/>
                </a:solidFill>
              </p:spPr>
              <p:txBody>
                <a:bodyPr anchor="ctr"/>
                <a:lstStyle/>
                <a:p>
                  <a:pPr defTabSz="609630"/>
                  <a:endParaRPr kumimoji="0" lang="ja" altLang="en-US" sz="1050" dirty="0">
                    <a:solidFill>
                      <a:prstClr val="black"/>
                    </a:solidFill>
                    <a:latin typeface="BIZ UDPゴシック" panose="020B0400000000000000" pitchFamily="50" charset="-128"/>
                    <a:ea typeface="BIZ UDPゴシック" panose="020B0400000000000000" pitchFamily="50" charset="-128"/>
                  </a:endParaRPr>
                </a:p>
              </p:txBody>
            </p:sp>
          </p:grpSp>
          <p:sp>
            <p:nvSpPr>
              <p:cNvPr id="31" name="TextBox 39">
                <a:extLst>
                  <a:ext uri="{FF2B5EF4-FFF2-40B4-BE49-F238E27FC236}">
                    <a16:creationId xmlns:a16="http://schemas.microsoft.com/office/drawing/2014/main" id="{37E4DB4D-6FAF-5E24-6AE7-8D22663ABEBE}"/>
                  </a:ext>
                </a:extLst>
              </p:cNvPr>
              <p:cNvSpPr txBox="1"/>
              <p:nvPr/>
            </p:nvSpPr>
            <p:spPr>
              <a:xfrm>
                <a:off x="1268429" y="4198994"/>
                <a:ext cx="2204314" cy="170430"/>
              </a:xfrm>
              <a:prstGeom prst="rect">
                <a:avLst/>
              </a:prstGeom>
            </p:spPr>
            <p:txBody>
              <a:bodyPr wrap="square" lIns="0" tIns="0" rIns="0" bIns="0" rtlCol="0" anchor="ctr">
                <a:spAutoFit/>
              </a:bodyPr>
              <a:lstStyle/>
              <a:p>
                <a:pPr defTabSz="609630">
                  <a:spcBef>
                    <a:spcPct val="0"/>
                  </a:spcBef>
                </a:pPr>
                <a:r>
                  <a:rPr kumimoji="0" lang="ja" altLang="en-US" sz="1200" b="1" spc="95" dirty="0">
                    <a:solidFill>
                      <a:srgbClr val="FFFFFF"/>
                    </a:solidFill>
                    <a:latin typeface="BIZ UDPゴシック" panose="020B0400000000000000" pitchFamily="50" charset="-128"/>
                    <a:ea typeface="BIZ UDPゴシック" panose="020B0400000000000000" pitchFamily="50" charset="-128"/>
                    <a:sym typeface="MS PMincho"/>
                  </a:rPr>
                  <a:t>個人的な事情</a:t>
                </a:r>
              </a:p>
            </p:txBody>
          </p:sp>
        </p:grpSp>
      </p:grpSp>
      <p:sp>
        <p:nvSpPr>
          <p:cNvPr id="45" name="Google Shape;112;p9"/>
          <p:cNvSpPr/>
          <p:nvPr/>
        </p:nvSpPr>
        <p:spPr>
          <a:xfrm rot="10800000" flipH="1">
            <a:off x="8267127" y="608263"/>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4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2">
                                            <p:txEl>
                                              <p:pRg st="1" end="1"/>
                                            </p:txEl>
                                          </p:spTgt>
                                        </p:tgtEl>
                                        <p:attrNameLst>
                                          <p:attrName>style.visibility</p:attrName>
                                        </p:attrNameLst>
                                      </p:cBhvr>
                                      <p:to>
                                        <p:strVal val="visible"/>
                                      </p:to>
                                    </p:set>
                                    <p:animEffect transition="in" filter="fade">
                                      <p:cBhvr>
                                        <p:cTn id="7" dur="500"/>
                                        <p:tgtEl>
                                          <p:spTgt spid="4813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132">
                                            <p:txEl>
                                              <p:pRg st="2" end="2"/>
                                            </p:txEl>
                                          </p:spTgt>
                                        </p:tgtEl>
                                        <p:attrNameLst>
                                          <p:attrName>style.visibility</p:attrName>
                                        </p:attrNameLst>
                                      </p:cBhvr>
                                      <p:to>
                                        <p:strVal val="visible"/>
                                      </p:to>
                                    </p:set>
                                    <p:animEffect transition="in" filter="fade">
                                      <p:cBhvr>
                                        <p:cTn id="10" dur="500"/>
                                        <p:tgtEl>
                                          <p:spTgt spid="4813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Effect transition="in" filter="fade">
                                      <p:cBhvr>
                                        <p:cTn id="41" dur="500"/>
                                        <p:tgtEl>
                                          <p:spTgt spid="6">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9" end="9"/>
                                            </p:txEl>
                                          </p:spTgt>
                                        </p:tgtEl>
                                        <p:attrNameLst>
                                          <p:attrName>style.visibility</p:attrName>
                                        </p:attrNameLst>
                                      </p:cBhvr>
                                      <p:to>
                                        <p:strVal val="visible"/>
                                      </p:to>
                                    </p:set>
                                    <p:animEffect transition="in" filter="fade">
                                      <p:cBhvr>
                                        <p:cTn id="44" dur="500"/>
                                        <p:tgtEl>
                                          <p:spTgt spid="6">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a:extLst>
              <a:ext uri="{FF2B5EF4-FFF2-40B4-BE49-F238E27FC236}">
                <a16:creationId xmlns:a16="http://schemas.microsoft.com/office/drawing/2014/main" id="{FB5C10A3-0438-45B9-AF67-2D78299961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689" r="30640" b="2"/>
          <a:stretch/>
        </p:blipFill>
        <p:spPr>
          <a:xfrm>
            <a:off x="196731" y="170453"/>
            <a:ext cx="3794884" cy="6517096"/>
          </a:xfrm>
          <a:prstGeom prst="rect">
            <a:avLst/>
          </a:prstGeom>
        </p:spPr>
      </p:pic>
      <p:pic>
        <p:nvPicPr>
          <p:cNvPr id="5" name="図 4">
            <a:extLst>
              <a:ext uri="{FF2B5EF4-FFF2-40B4-BE49-F238E27FC236}">
                <a16:creationId xmlns:a16="http://schemas.microsoft.com/office/drawing/2014/main" id="{F8C01729-CE21-44AB-8264-A713E1B23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6" r="6979" b="-4"/>
          <a:stretch/>
        </p:blipFill>
        <p:spPr>
          <a:xfrm>
            <a:off x="4184141" y="165371"/>
            <a:ext cx="3826711" cy="3176540"/>
          </a:xfrm>
          <a:prstGeom prst="rect">
            <a:avLst/>
          </a:prstGeom>
        </p:spPr>
      </p:pic>
      <p:pic>
        <p:nvPicPr>
          <p:cNvPr id="13" name="図 12">
            <a:extLst>
              <a:ext uri="{FF2B5EF4-FFF2-40B4-BE49-F238E27FC236}">
                <a16:creationId xmlns:a16="http://schemas.microsoft.com/office/drawing/2014/main" id="{DDA0EED7-42D0-4CE4-A8B8-1F7CCEFE84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0" r="7447" b="4"/>
          <a:stretch/>
        </p:blipFill>
        <p:spPr>
          <a:xfrm>
            <a:off x="8193992" y="159910"/>
            <a:ext cx="3826711" cy="3181966"/>
          </a:xfrm>
          <a:prstGeom prst="rect">
            <a:avLst/>
          </a:prstGeom>
        </p:spPr>
      </p:pic>
      <p:pic>
        <p:nvPicPr>
          <p:cNvPr id="11" name="図 10">
            <a:extLst>
              <a:ext uri="{FF2B5EF4-FFF2-40B4-BE49-F238E27FC236}">
                <a16:creationId xmlns:a16="http://schemas.microsoft.com/office/drawing/2014/main" id="{BCC51433-DEC0-436C-9AA5-668D34226D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70" r="3341" b="-4"/>
          <a:stretch/>
        </p:blipFill>
        <p:spPr>
          <a:xfrm>
            <a:off x="4184141" y="3512234"/>
            <a:ext cx="3826711" cy="3175314"/>
          </a:xfrm>
          <a:prstGeom prst="rect">
            <a:avLst/>
          </a:prstGeom>
        </p:spPr>
      </p:pic>
      <p:pic>
        <p:nvPicPr>
          <p:cNvPr id="9" name="図 8">
            <a:extLst>
              <a:ext uri="{FF2B5EF4-FFF2-40B4-BE49-F238E27FC236}">
                <a16:creationId xmlns:a16="http://schemas.microsoft.com/office/drawing/2014/main" id="{F4D1077B-3692-49D9-B428-6C3EB081CB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7" r="9053" b="-3"/>
          <a:stretch/>
        </p:blipFill>
        <p:spPr>
          <a:xfrm rot="10800000">
            <a:off x="8193992" y="3505966"/>
            <a:ext cx="3826711" cy="3181582"/>
          </a:xfrm>
          <a:prstGeom prst="rect">
            <a:avLst/>
          </a:prstGeom>
        </p:spPr>
      </p:pic>
      <p:sp>
        <p:nvSpPr>
          <p:cNvPr id="10" name="正方形/長方形 9"/>
          <p:cNvSpPr/>
          <p:nvPr/>
        </p:nvSpPr>
        <p:spPr>
          <a:xfrm>
            <a:off x="5419309" y="361608"/>
            <a:ext cx="1455848" cy="369332"/>
          </a:xfrm>
          <a:prstGeom prst="rect">
            <a:avLst/>
          </a:prstGeom>
          <a:solidFill>
            <a:srgbClr val="0000FF"/>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1" dirty="0">
                <a:solidFill>
                  <a:schemeClr val="bg1"/>
                </a:solidFill>
                <a:latin typeface="BIZ UDPゴシック" panose="020B0400000000000000" pitchFamily="50" charset="-128"/>
                <a:ea typeface="BIZ UDPゴシック" panose="020B0400000000000000" pitchFamily="50" charset="-128"/>
              </a:rPr>
              <a:t>2020</a:t>
            </a:r>
            <a:r>
              <a:rPr lang="ja-JP" altLang="en-US" sz="900" b="1" dirty="0">
                <a:solidFill>
                  <a:schemeClr val="bg1"/>
                </a:solidFill>
                <a:latin typeface="BIZ UDPゴシック" panose="020B0400000000000000" pitchFamily="50" charset="-128"/>
                <a:ea typeface="BIZ UDPゴシック" panose="020B0400000000000000" pitchFamily="50" charset="-128"/>
              </a:rPr>
              <a:t>年</a:t>
            </a:r>
            <a:r>
              <a:rPr lang="en-US" altLang="ja-JP" sz="900" b="1" dirty="0">
                <a:solidFill>
                  <a:schemeClr val="bg1"/>
                </a:solidFill>
                <a:latin typeface="BIZ UDPゴシック" panose="020B0400000000000000" pitchFamily="50" charset="-128"/>
                <a:ea typeface="BIZ UDPゴシック" panose="020B0400000000000000" pitchFamily="50" charset="-128"/>
              </a:rPr>
              <a:t>RI</a:t>
            </a:r>
            <a:r>
              <a:rPr lang="ja-JP" altLang="en-US" sz="900" b="1" dirty="0">
                <a:solidFill>
                  <a:schemeClr val="bg1"/>
                </a:solidFill>
                <a:latin typeface="BIZ UDPゴシック" panose="020B0400000000000000" pitchFamily="50" charset="-128"/>
                <a:ea typeface="BIZ UDPゴシック" panose="020B0400000000000000" pitchFamily="50" charset="-128"/>
              </a:rPr>
              <a:t>研修リーダー</a:t>
            </a:r>
            <a:endParaRPr lang="en-US" altLang="ja-JP" sz="900" b="1" dirty="0">
              <a:solidFill>
                <a:schemeClr val="bg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1" dirty="0">
                <a:solidFill>
                  <a:schemeClr val="bg1"/>
                </a:solidFill>
                <a:latin typeface="BIZ UDPゴシック" panose="020B0400000000000000" pitchFamily="50" charset="-128"/>
                <a:ea typeface="BIZ UDPゴシック" panose="020B0400000000000000" pitchFamily="50" charset="-128"/>
              </a:rPr>
              <a:t>山崎 淳一さん</a:t>
            </a:r>
            <a:endParaRPr kumimoji="1" lang="ja-JP" altLang="en-US" sz="900" b="1" i="0"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9529571" y="361608"/>
            <a:ext cx="1455848" cy="369332"/>
          </a:xfrm>
          <a:prstGeom prst="rect">
            <a:avLst/>
          </a:prstGeom>
          <a:solidFill>
            <a:srgbClr val="00B05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1" dirty="0">
                <a:solidFill>
                  <a:schemeClr val="bg1"/>
                </a:solidFill>
                <a:latin typeface="BIZ UDPゴシック" panose="020B0400000000000000" pitchFamily="50" charset="-128"/>
                <a:ea typeface="BIZ UDPゴシック" panose="020B0400000000000000" pitchFamily="50" charset="-128"/>
              </a:rPr>
              <a:t>2020</a:t>
            </a:r>
            <a:r>
              <a:rPr lang="ja-JP" altLang="en-US" sz="900" b="1" dirty="0">
                <a:solidFill>
                  <a:schemeClr val="bg1"/>
                </a:solidFill>
                <a:latin typeface="BIZ UDPゴシック" panose="020B0400000000000000" pitchFamily="50" charset="-128"/>
                <a:ea typeface="BIZ UDPゴシック" panose="020B0400000000000000" pitchFamily="50" charset="-128"/>
              </a:rPr>
              <a:t>年</a:t>
            </a:r>
            <a:r>
              <a:rPr lang="en-US" altLang="ja-JP" sz="900" b="1" dirty="0">
                <a:solidFill>
                  <a:schemeClr val="bg1"/>
                </a:solidFill>
                <a:latin typeface="BIZ UDPゴシック" panose="020B0400000000000000" pitchFamily="50" charset="-128"/>
                <a:ea typeface="BIZ UDPゴシック" panose="020B0400000000000000" pitchFamily="50" charset="-128"/>
              </a:rPr>
              <a:t>RI</a:t>
            </a:r>
            <a:r>
              <a:rPr lang="ja-JP" altLang="en-US" sz="900" b="1" dirty="0">
                <a:solidFill>
                  <a:schemeClr val="bg1"/>
                </a:solidFill>
                <a:latin typeface="BIZ UDPゴシック" panose="020B0400000000000000" pitchFamily="50" charset="-128"/>
                <a:ea typeface="BIZ UDPゴシック" panose="020B0400000000000000" pitchFamily="50" charset="-128"/>
              </a:rPr>
              <a:t>研修リーダー</a:t>
            </a:r>
            <a:endParaRPr lang="en-US" altLang="ja-JP" sz="900" b="1" dirty="0">
              <a:solidFill>
                <a:schemeClr val="bg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b="1" dirty="0">
                <a:solidFill>
                  <a:schemeClr val="bg1"/>
                </a:solidFill>
                <a:latin typeface="BIZ UDPゴシック" panose="020B0400000000000000" pitchFamily="50" charset="-128"/>
                <a:ea typeface="BIZ UDPゴシック" panose="020B0400000000000000" pitchFamily="50" charset="-128"/>
              </a:rPr>
              <a:t>鈴木　一作さん</a:t>
            </a:r>
            <a:endParaRPr kumimoji="1" lang="ja-JP" altLang="en-US" sz="900" b="1" i="0"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0474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1875" t="17484" r="11232" b="13962"/>
          <a:stretch/>
        </p:blipFill>
        <p:spPr>
          <a:xfrm>
            <a:off x="165279" y="4042435"/>
            <a:ext cx="3890459" cy="2451166"/>
          </a:xfrm>
          <a:prstGeom prst="rect">
            <a:avLst/>
          </a:prstGeom>
          <a:ln>
            <a:noFill/>
          </a:ln>
          <a:effectLst>
            <a:softEdge rad="112500"/>
          </a:effectLst>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3899" t="6415" r="3082" b="14089"/>
          <a:stretch/>
        </p:blipFill>
        <p:spPr>
          <a:xfrm>
            <a:off x="83443" y="316226"/>
            <a:ext cx="4054133" cy="2598593"/>
          </a:xfrm>
          <a:prstGeom prst="rect">
            <a:avLst/>
          </a:prstGeom>
          <a:ln>
            <a:noFill/>
          </a:ln>
          <a:effectLst>
            <a:softEdge rad="112500"/>
          </a:effectLst>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5220" t="12201" r="5441" b="17610"/>
          <a:stretch/>
        </p:blipFill>
        <p:spPr>
          <a:xfrm>
            <a:off x="8054424" y="376156"/>
            <a:ext cx="4206734" cy="2478731"/>
          </a:xfrm>
          <a:prstGeom prst="rect">
            <a:avLst/>
          </a:prstGeom>
          <a:ln>
            <a:noFill/>
          </a:ln>
          <a:effectLst>
            <a:softEdge rad="112500"/>
          </a:effectLst>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3141" t="25660" r="9975" b="11824"/>
          <a:stretch/>
        </p:blipFill>
        <p:spPr>
          <a:xfrm>
            <a:off x="8299084" y="4017036"/>
            <a:ext cx="3717414" cy="2501964"/>
          </a:xfrm>
          <a:prstGeom prst="rect">
            <a:avLst/>
          </a:prstGeom>
          <a:ln>
            <a:noFill/>
          </a:ln>
          <a:effectLst>
            <a:softEdge rad="112500"/>
          </a:effectLst>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t="10692" r="1572" b="9560"/>
          <a:stretch/>
        </p:blipFill>
        <p:spPr>
          <a:xfrm>
            <a:off x="4213481" y="316226"/>
            <a:ext cx="3765038" cy="2598593"/>
          </a:xfrm>
          <a:prstGeom prst="rect">
            <a:avLst/>
          </a:prstGeom>
          <a:ln>
            <a:noFill/>
          </a:ln>
          <a:effectLst>
            <a:softEdge rad="112500"/>
          </a:effectLst>
        </p:spPr>
      </p:pic>
      <p:sp>
        <p:nvSpPr>
          <p:cNvPr id="10" name="Google Shape;304;p24"/>
          <p:cNvSpPr txBox="1"/>
          <p:nvPr/>
        </p:nvSpPr>
        <p:spPr>
          <a:xfrm>
            <a:off x="1395263" y="3244355"/>
            <a:ext cx="9442864"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1" lang="en-US" altLang="ja-JP"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2024</a:t>
            </a:r>
            <a:r>
              <a:rPr kumimoji="1" lang="ja-JP" altLang="en-US"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年</a:t>
            </a:r>
            <a:r>
              <a:rPr kumimoji="1" lang="en-US" altLang="ja-JP"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1</a:t>
            </a:r>
            <a:r>
              <a:rPr kumimoji="1" lang="ja-JP" altLang="en-US"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月</a:t>
            </a:r>
            <a:r>
              <a:rPr kumimoji="1" lang="en-US" altLang="ja-JP"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7</a:t>
            </a:r>
            <a:r>
              <a:rPr kumimoji="1" lang="ja-JP" altLang="en-US"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日～</a:t>
            </a:r>
            <a:r>
              <a:rPr kumimoji="1" lang="en-US" altLang="ja-JP"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11</a:t>
            </a:r>
            <a:r>
              <a:rPr kumimoji="1" lang="ja-JP" altLang="en-US"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rPr>
              <a:t>日：　「国際協議会（米国フロリダ州オーランド）」</a:t>
            </a:r>
            <a:endParaRPr kumimoji="1"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 PLUS 1p Medium"/>
              <a:sym typeface="M PLUS 1p Medium"/>
            </a:endParaRPr>
          </a:p>
        </p:txBody>
      </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4871" y="3911994"/>
            <a:ext cx="3723648" cy="2792736"/>
          </a:xfrm>
          <a:prstGeom prst="rect">
            <a:avLst/>
          </a:prstGeom>
          <a:ln>
            <a:noFill/>
          </a:ln>
          <a:effectLst>
            <a:softEdge rad="112500"/>
          </a:effectLst>
        </p:spPr>
      </p:pic>
    </p:spTree>
    <p:extLst>
      <p:ext uri="{BB962C8B-B14F-4D97-AF65-F5344CB8AC3E}">
        <p14:creationId xmlns:p14="http://schemas.microsoft.com/office/powerpoint/2010/main" val="9158659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64135"/>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5627" t="33160" r="8254"/>
          <a:stretch/>
        </p:blipFill>
        <p:spPr>
          <a:xfrm>
            <a:off x="6908362" y="3656660"/>
            <a:ext cx="4628232" cy="2694081"/>
          </a:xfrm>
          <a:prstGeom prst="rect">
            <a:avLst/>
          </a:prstGeom>
          <a:ln>
            <a:noFill/>
          </a:ln>
          <a:effectLst>
            <a:softEdge rad="112500"/>
          </a:effectLst>
        </p:spPr>
      </p:pic>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l="7602" t="17150" r="4122"/>
          <a:stretch/>
        </p:blipFill>
        <p:spPr>
          <a:xfrm>
            <a:off x="6888143" y="206631"/>
            <a:ext cx="4171698" cy="2936474"/>
          </a:xfrm>
          <a:prstGeom prst="rect">
            <a:avLst/>
          </a:prstGeom>
          <a:ln>
            <a:noFill/>
          </a:ln>
          <a:effectLst>
            <a:softEdge rad="112500"/>
          </a:effectLst>
        </p:spPr>
      </p:pic>
      <p:pic>
        <p:nvPicPr>
          <p:cNvPr id="19" name="図 18"/>
          <p:cNvPicPr>
            <a:picLocks noChangeAspect="1"/>
          </p:cNvPicPr>
          <p:nvPr/>
        </p:nvPicPr>
        <p:blipFill rotWithShape="1">
          <a:blip r:embed="rId5" cstate="print">
            <a:extLst>
              <a:ext uri="{28A0092B-C50C-407E-A947-70E740481C1C}">
                <a14:useLocalDpi xmlns:a14="http://schemas.microsoft.com/office/drawing/2010/main" val="0"/>
              </a:ext>
            </a:extLst>
          </a:blip>
          <a:srcRect l="5940" t="4714" r="5594" b="2434"/>
          <a:stretch/>
        </p:blipFill>
        <p:spPr>
          <a:xfrm>
            <a:off x="772847" y="3643697"/>
            <a:ext cx="4953000" cy="2925348"/>
          </a:xfrm>
          <a:prstGeom prst="rect">
            <a:avLst/>
          </a:prstGeom>
          <a:ln>
            <a:noFill/>
          </a:ln>
          <a:effectLst>
            <a:softEdge rad="112500"/>
          </a:effectLst>
        </p:spPr>
      </p:pic>
      <p:pic>
        <p:nvPicPr>
          <p:cNvPr id="20" name="図 19"/>
          <p:cNvPicPr>
            <a:picLocks noChangeAspect="1"/>
          </p:cNvPicPr>
          <p:nvPr/>
        </p:nvPicPr>
        <p:blipFill rotWithShape="1">
          <a:blip r:embed="rId6" cstate="print">
            <a:extLst>
              <a:ext uri="{28A0092B-C50C-407E-A947-70E740481C1C}">
                <a14:useLocalDpi xmlns:a14="http://schemas.microsoft.com/office/drawing/2010/main" val="0"/>
              </a:ext>
            </a:extLst>
          </a:blip>
          <a:srcRect l="9983" t="6087" r="11234" b="10742"/>
          <a:stretch/>
        </p:blipFill>
        <p:spPr>
          <a:xfrm>
            <a:off x="1041588" y="363269"/>
            <a:ext cx="4415517" cy="2623197"/>
          </a:xfrm>
          <a:prstGeom prst="rect">
            <a:avLst/>
          </a:prstGeom>
          <a:ln>
            <a:noFill/>
          </a:ln>
          <a:effectLst>
            <a:softEdge rad="112500"/>
          </a:effectLst>
        </p:spPr>
      </p:pic>
      <p:sp>
        <p:nvSpPr>
          <p:cNvPr id="22" name="正方形/長方形 21"/>
          <p:cNvSpPr/>
          <p:nvPr/>
        </p:nvSpPr>
        <p:spPr>
          <a:xfrm>
            <a:off x="8177940" y="3180459"/>
            <a:ext cx="159210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sym typeface="M PLUS 1p Medium"/>
              </a:rPr>
              <a:t>会長テーマ発表</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p:cNvSpPr/>
          <p:nvPr/>
        </p:nvSpPr>
        <p:spPr>
          <a:xfrm>
            <a:off x="7250729" y="6450155"/>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正方形/長方形 25"/>
          <p:cNvSpPr/>
          <p:nvPr/>
        </p:nvSpPr>
        <p:spPr>
          <a:xfrm>
            <a:off x="7574430" y="6367321"/>
            <a:ext cx="329609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RI</a:t>
            </a:r>
            <a:r>
              <a:rPr kumimoji="1" lang="ja-JP" altLang="en-US"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元会長 ジェニファー・ジョーンズ</a:t>
            </a:r>
          </a:p>
        </p:txBody>
      </p:sp>
      <p:sp>
        <p:nvSpPr>
          <p:cNvPr id="27" name="正方形/長方形 26"/>
          <p:cNvSpPr/>
          <p:nvPr/>
        </p:nvSpPr>
        <p:spPr>
          <a:xfrm>
            <a:off x="978439" y="3063270"/>
            <a:ext cx="454162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2024-25</a:t>
            </a:r>
            <a:r>
              <a:rPr kumimoji="1" lang="ja-JP" altLang="en-US"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RI</a:t>
            </a:r>
            <a:r>
              <a:rPr kumimoji="1" lang="ja-JP" altLang="en-US" sz="16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会長 ステファニー・アーチック</a:t>
            </a:r>
          </a:p>
        </p:txBody>
      </p:sp>
    </p:spTree>
    <p:extLst>
      <p:ext uri="{BB962C8B-B14F-4D97-AF65-F5344CB8AC3E}">
        <p14:creationId xmlns:p14="http://schemas.microsoft.com/office/powerpoint/2010/main" val="309765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6097"/>
            <a:ext cx="12192000" cy="6864135"/>
          </a:xfrm>
          <a:prstGeom prst="rect">
            <a:avLst/>
          </a:prstGeom>
        </p:spPr>
      </p:pic>
      <p:sp>
        <p:nvSpPr>
          <p:cNvPr id="10" name="正方形/長方形 9"/>
          <p:cNvSpPr/>
          <p:nvPr/>
        </p:nvSpPr>
        <p:spPr>
          <a:xfrm>
            <a:off x="177658" y="3509227"/>
            <a:ext cx="4604532" cy="584775"/>
          </a:xfrm>
          <a:prstGeom prst="rect">
            <a:avLst/>
          </a:prstGeom>
        </p:spPr>
        <p:txBody>
          <a:bodyPr wrap="square">
            <a:spAutoFit/>
          </a:bodyPr>
          <a:lstStyle/>
          <a:p>
            <a:pPr lvl="0" algn="ctr">
              <a:defRPr/>
            </a:pPr>
            <a:r>
              <a:rPr lang="ja-JP" altLang="en-US" sz="1600" b="1" dirty="0">
                <a:solidFill>
                  <a:srgbClr val="17458F"/>
                </a:solidFill>
                <a:latin typeface="Meiryo UI" panose="020B0604030504040204" pitchFamily="50" charset="-128"/>
                <a:ea typeface="Meiryo UI" panose="020B0604030504040204" pitchFamily="50" charset="-128"/>
                <a:cs typeface="Arial" panose="020B0604020202020204" pitchFamily="34" charset="0"/>
              </a:rPr>
              <a:t>本会議：スコシアバンクサドルドーム</a:t>
            </a:r>
            <a:endParaRPr lang="en-US" altLang="ja-JP" sz="1600" b="1" dirty="0">
              <a:solidFill>
                <a:srgbClr val="17458F"/>
              </a:solidFill>
              <a:latin typeface="Meiryo UI" panose="020B0604030504040204" pitchFamily="50" charset="-128"/>
              <a:ea typeface="Meiryo UI" panose="020B0604030504040204" pitchFamily="50" charset="-128"/>
              <a:cs typeface="Arial" panose="020B0604020202020204" pitchFamily="34" charset="0"/>
            </a:endParaRPr>
          </a:p>
          <a:p>
            <a:pPr lvl="0" algn="ctr">
              <a:defRPr/>
            </a:pPr>
            <a:r>
              <a:rPr lang="ja-JP" altLang="en-US" sz="1600" b="1" dirty="0">
                <a:solidFill>
                  <a:srgbClr val="17458F"/>
                </a:solidFill>
                <a:latin typeface="Meiryo UI" panose="020B0604030504040204" pitchFamily="50" charset="-128"/>
                <a:ea typeface="Meiryo UI" panose="020B0604030504040204" pitchFamily="50" charset="-128"/>
                <a:cs typeface="Arial" panose="020B0604020202020204" pitchFamily="34" charset="0"/>
              </a:rPr>
              <a:t>（スタンピード・パーク内）</a:t>
            </a:r>
            <a:endParaRPr lang="en-US" altLang="ja-JP" sz="1600" b="1" dirty="0">
              <a:solidFill>
                <a:srgbClr val="17458F"/>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2" name="グループ化 1">
            <a:extLst>
              <a:ext uri="{FF2B5EF4-FFF2-40B4-BE49-F238E27FC236}">
                <a16:creationId xmlns:a16="http://schemas.microsoft.com/office/drawing/2014/main" id="{9EDF8377-E988-42A1-A4D5-8507F212EC95}"/>
              </a:ext>
            </a:extLst>
          </p:cNvPr>
          <p:cNvGrpSpPr/>
          <p:nvPr/>
        </p:nvGrpSpPr>
        <p:grpSpPr>
          <a:xfrm>
            <a:off x="4504348" y="5638230"/>
            <a:ext cx="7751297" cy="1030135"/>
            <a:chOff x="4504348" y="5638230"/>
            <a:chExt cx="7751297" cy="1030135"/>
          </a:xfrm>
        </p:grpSpPr>
        <p:sp>
          <p:nvSpPr>
            <p:cNvPr id="13" name="正方形/長方形 12"/>
            <p:cNvSpPr/>
            <p:nvPr/>
          </p:nvSpPr>
          <p:spPr>
            <a:xfrm>
              <a:off x="4504348" y="5638230"/>
              <a:ext cx="7751297" cy="461665"/>
            </a:xfrm>
            <a:prstGeom prst="rect">
              <a:avLst/>
            </a:prstGeom>
          </p:spPr>
          <p:txBody>
            <a:bodyPr wrap="square">
              <a:spAutoFit/>
            </a:bodyPr>
            <a:lstStyle/>
            <a:p>
              <a:r>
                <a:rPr lang="ja-JP" altLang="en-US" sz="2400" b="1" dirty="0">
                  <a:solidFill>
                    <a:srgbClr val="FF0000"/>
                  </a:solidFill>
                  <a:latin typeface="Meiryo UI" panose="020B0604030504040204" pitchFamily="50" charset="-128"/>
                  <a:ea typeface="Meiryo UI" panose="020B0604030504040204" pitchFamily="50" charset="-128"/>
                  <a:cs typeface="Arial" panose="020B0604020202020204" pitchFamily="34" charset="0"/>
                </a:rPr>
                <a:t>皆様にカルガリーでお会いできることを楽しみにしております！</a:t>
              </a:r>
              <a:endParaRPr lang="ja-JP" altLang="en-US" sz="2400" b="1" dirty="0">
                <a:solidFill>
                  <a:srgbClr val="FF0000"/>
                </a:solidFill>
              </a:endParaRPr>
            </a:p>
          </p:txBody>
        </p:sp>
        <p:sp>
          <p:nvSpPr>
            <p:cNvPr id="5" name="正方形/長方形 4"/>
            <p:cNvSpPr/>
            <p:nvPr/>
          </p:nvSpPr>
          <p:spPr>
            <a:xfrm>
              <a:off x="5266002" y="6299033"/>
              <a:ext cx="6227988" cy="369332"/>
            </a:xfrm>
            <a:prstGeom prst="rect">
              <a:avLst/>
            </a:prstGeom>
          </p:spPr>
          <p:txBody>
            <a:bodyPr wrap="none">
              <a:spAutoFit/>
            </a:bodyPr>
            <a:lstStyle/>
            <a:p>
              <a:pPr lvl="0" algn="ctr">
                <a:defRPr/>
              </a:pPr>
              <a:r>
                <a:rPr lang="ja-JP" altLang="en-US" b="1" dirty="0">
                  <a:solidFill>
                    <a:srgbClr val="17458F"/>
                  </a:solidFill>
                  <a:latin typeface="Meiryo UI" panose="020B0604030504040204" pitchFamily="50" charset="-128"/>
                  <a:ea typeface="Meiryo UI" panose="020B0604030504040204" pitchFamily="50" charset="-128"/>
                  <a:cs typeface="Arial" panose="020B0604020202020204" pitchFamily="34" charset="0"/>
                </a:rPr>
                <a:t>ご清聴ありがとうございました！　国際ロータリー理事：水野　功</a:t>
              </a:r>
              <a:endParaRPr lang="en-US" altLang="ja-JP" b="1" dirty="0">
                <a:solidFill>
                  <a:srgbClr val="17458F"/>
                </a:solidFill>
                <a:latin typeface="Meiryo UI" panose="020B0604030504040204" pitchFamily="50" charset="-128"/>
                <a:ea typeface="Meiryo UI" panose="020B0604030504040204" pitchFamily="50" charset="-128"/>
                <a:cs typeface="Arial" panose="020B0604020202020204" pitchFamily="34" charset="0"/>
              </a:endParaRPr>
            </a:p>
          </p:txBody>
        </p:sp>
      </p:grpSp>
      <p:pic>
        <p:nvPicPr>
          <p:cNvPr id="15" name="図 14">
            <a:extLst>
              <a:ext uri="{FF2B5EF4-FFF2-40B4-BE49-F238E27FC236}">
                <a16:creationId xmlns:a16="http://schemas.microsoft.com/office/drawing/2014/main" id="{D9A841C4-E971-4982-811D-8AED8FEF41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129" y="637472"/>
            <a:ext cx="7063898" cy="4709265"/>
          </a:xfrm>
          <a:prstGeom prst="rect">
            <a:avLst/>
          </a:prstGeom>
        </p:spPr>
      </p:pic>
      <p:sp>
        <p:nvSpPr>
          <p:cNvPr id="7" name="テキスト ボックス 6">
            <a:extLst>
              <a:ext uri="{FF2B5EF4-FFF2-40B4-BE49-F238E27FC236}">
                <a16:creationId xmlns:a16="http://schemas.microsoft.com/office/drawing/2014/main" id="{9C9224E3-83AA-7CF8-211E-CF5D9504A992}"/>
              </a:ext>
            </a:extLst>
          </p:cNvPr>
          <p:cNvSpPr txBox="1"/>
          <p:nvPr/>
        </p:nvSpPr>
        <p:spPr>
          <a:xfrm>
            <a:off x="144973" y="146064"/>
            <a:ext cx="6653319" cy="523220"/>
          </a:xfrm>
          <a:prstGeom prst="rect">
            <a:avLst/>
          </a:prstGeom>
          <a:noFill/>
          <a:ln w="38100">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800" b="1" noProof="0" dirty="0">
                <a:solidFill>
                  <a:srgbClr val="002060"/>
                </a:solidFill>
                <a:latin typeface="Meiryo UI" panose="020B0604030504040204" pitchFamily="50" charset="-128"/>
                <a:ea typeface="Meiryo UI" panose="020B0604030504040204" pitchFamily="50" charset="-128"/>
                <a:cs typeface="Arial" panose="020B0604020202020204" pitchFamily="34" charset="0"/>
              </a:rPr>
              <a:t>　ロータリー国際大会：</a:t>
            </a:r>
            <a:r>
              <a:rPr lang="ja-JP" altLang="en-US" sz="2800" b="1" dirty="0">
                <a:solidFill>
                  <a:srgbClr val="002060"/>
                </a:solidFill>
                <a:latin typeface="Meiryo UI" panose="020B0604030504040204" pitchFamily="50" charset="-128"/>
                <a:ea typeface="Meiryo UI" panose="020B0604030504040204" pitchFamily="50" charset="-128"/>
                <a:cs typeface="Arial" panose="020B0604020202020204" pitchFamily="34" charset="0"/>
              </a:rPr>
              <a:t>カルガリー国際大会</a:t>
            </a:r>
            <a:r>
              <a:rPr lang="ja-JP" altLang="en-US" sz="2800" b="1" noProof="0" dirty="0">
                <a:solidFill>
                  <a:srgbClr val="002060"/>
                </a:solidFill>
                <a:latin typeface="Meiryo UI" panose="020B0604030504040204" pitchFamily="50" charset="-128"/>
                <a:ea typeface="Meiryo UI" panose="020B0604030504040204" pitchFamily="50" charset="-128"/>
                <a:cs typeface="Arial" panose="020B0604020202020204" pitchFamily="34" charset="0"/>
              </a:rPr>
              <a:t>　</a:t>
            </a:r>
            <a:endParaRPr kumimoji="1" lang="ja-JP" altLang="en-US" sz="2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4062" y="128364"/>
            <a:ext cx="932965" cy="551993"/>
          </a:xfrm>
          <a:prstGeom prst="rect">
            <a:avLst/>
          </a:prstGeom>
        </p:spPr>
      </p:pic>
      <p:pic>
        <p:nvPicPr>
          <p:cNvPr id="1026" name="Picture 2" descr="スコシアバンクサドルドーム (サウスウェスト カルガリー) - ツアーとアクティビティ | エクスペディア">
            <a:extLst>
              <a:ext uri="{FF2B5EF4-FFF2-40B4-BE49-F238E27FC236}">
                <a16:creationId xmlns:a16="http://schemas.microsoft.com/office/drawing/2014/main" id="{E54218EC-092D-4B71-8E55-22AB07894A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659" y="809251"/>
            <a:ext cx="4278492" cy="24066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rotarycalgary2025.org/web/image/1162-1cdc3a73/HeroProject2024_Winter60_Peace%20Bridge_ColinWay_012024%20%282%29.webp">
            <a:extLst>
              <a:ext uri="{FF2B5EF4-FFF2-40B4-BE49-F238E27FC236}">
                <a16:creationId xmlns:a16="http://schemas.microsoft.com/office/drawing/2014/main" id="{15DC5D61-37A2-4C64-8772-898A19F680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628" y="4255473"/>
            <a:ext cx="3666592" cy="24337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0" y="0"/>
            <a:ext cx="12193057" cy="6858594"/>
          </a:xfrm>
          <a:prstGeom prst="rect">
            <a:avLst/>
          </a:prstGeom>
        </p:spPr>
      </p:pic>
      <p:pic>
        <p:nvPicPr>
          <p:cNvPr id="4" name="図 3">
            <a:extLst>
              <a:ext uri="{FF2B5EF4-FFF2-40B4-BE49-F238E27FC236}">
                <a16:creationId xmlns:a16="http://schemas.microsoft.com/office/drawing/2014/main" id="{94EDAE57-04B1-4A62-9D2B-AC75E1F6C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55166" y="4459150"/>
            <a:ext cx="1884077" cy="1413058"/>
          </a:xfrm>
          <a:prstGeom prst="rect">
            <a:avLst/>
          </a:prstGeom>
          <a:ln>
            <a:noFill/>
          </a:ln>
          <a:effectLst>
            <a:softEdge rad="112500"/>
          </a:effectLst>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22131" r="15740"/>
          <a:stretch/>
        </p:blipFill>
        <p:spPr>
          <a:xfrm>
            <a:off x="9268570" y="957125"/>
            <a:ext cx="2062615" cy="2213238"/>
          </a:xfrm>
          <a:prstGeom prst="rect">
            <a:avLst/>
          </a:prstGeom>
          <a:ln>
            <a:noFill/>
          </a:ln>
          <a:effectLst>
            <a:softEdge rad="112500"/>
          </a:effectLst>
        </p:spPr>
      </p:pic>
      <p:sp>
        <p:nvSpPr>
          <p:cNvPr id="3" name="正方形/長方形 2"/>
          <p:cNvSpPr/>
          <p:nvPr/>
        </p:nvSpPr>
        <p:spPr>
          <a:xfrm>
            <a:off x="9607744" y="3418331"/>
            <a:ext cx="141256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水野 功・利津子</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タイトル 1"/>
          <p:cNvSpPr txBox="1">
            <a:spLocks/>
          </p:cNvSpPr>
          <p:nvPr/>
        </p:nvSpPr>
        <p:spPr>
          <a:xfrm>
            <a:off x="4871491" y="197697"/>
            <a:ext cx="2449018" cy="433799"/>
          </a:xfrm>
          <a:prstGeom prst="rect">
            <a:avLst/>
          </a:prstGeom>
          <a:noFill/>
          <a:ln w="28575">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ロータリーとの出会い</a:t>
            </a:r>
          </a:p>
        </p:txBody>
      </p:sp>
      <p:sp>
        <p:nvSpPr>
          <p:cNvPr id="5" name="正方形/長方形 4"/>
          <p:cNvSpPr/>
          <p:nvPr/>
        </p:nvSpPr>
        <p:spPr>
          <a:xfrm>
            <a:off x="333480" y="848611"/>
            <a:ext cx="6196147" cy="5792868"/>
          </a:xfrm>
          <a:prstGeom prst="rect">
            <a:avLst/>
          </a:prstGeom>
        </p:spPr>
        <p:txBody>
          <a:bodyPr wrap="square">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1989</a:t>
            </a:r>
            <a:r>
              <a:rPr kumimoji="1" lang="ja-JP" altLang="en-US"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年入会</a:t>
            </a:r>
            <a:endParaRPr kumimoji="1" lang="en-US" altLang="ja-JP"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2750</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地区　多摩南グループ東京飛火野</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RC</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チャーターメンバー</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・スポンサークラブ</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東京日野</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RC</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（亡父はチャーターメンバー）</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・名前の由来 「多摩群石津郷飛火野</a:t>
            </a:r>
            <a:r>
              <a:rPr kumimoji="1" lang="ja-JP" altLang="en-US" sz="18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800" b="1" i="0"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会員歴 ３５年</a:t>
            </a:r>
            <a:endParaRPr kumimoji="1" lang="en-US" altLang="ja-JP" sz="1800" b="1" i="0"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会長テーマ</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800" b="1" i="0"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a:t>
            </a:r>
            <a:r>
              <a:rPr kumimoji="1" lang="en-US" altLang="ja-JP" sz="1800" b="1" i="0"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Enjoy Rotary</a:t>
            </a:r>
            <a:r>
              <a:rPr kumimoji="1" lang="ja-JP" altLang="en-US" sz="1800" b="1" i="0"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・・・「ロータリーを楽しもう</a:t>
            </a:r>
            <a:r>
              <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地区ガバナー　田邊　賢三氏</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創立時平均年齢　</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４７</a:t>
            </a:r>
            <a:r>
              <a:rPr kumimoji="1" lang="en-US" altLang="ja-JP"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８歳</a:t>
            </a:r>
            <a:endParaRPr kumimoji="1" lang="en-US" altLang="ja-JP"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地区運営方針</a:t>
            </a:r>
            <a:endParaRPr kumimoji="1" lang="en-US" altLang="ja-JP"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マンネリ化</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より脱する！</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自由な対話</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をする！</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参加して楽しい</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ロータリーを！</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入会時スポンサーからの命令</a:t>
            </a:r>
            <a:endParaRPr kumimoji="1" lang="en-US" altLang="ja-JP" sz="1800" b="1" i="0" u="sng"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①　例会への</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出席率１００パーセント</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～多くの出会い</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②　</a:t>
            </a:r>
            <a:r>
              <a:rPr kumimoji="1" lang="ja-JP" altLang="en-US" sz="18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役職は断らない</a:t>
            </a:r>
            <a:r>
              <a:rPr kumimoji="1" lang="ja-JP" altLang="en-US" sz="18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～ロータリーは単年度制</a:t>
            </a:r>
            <a:r>
              <a:rPr lang="ja-JP" altLang="en-US" dirty="0">
                <a:solidFill>
                  <a:srgbClr val="002060"/>
                </a:solidFill>
                <a:latin typeface="Meiryo UI" panose="020B0604030504040204" pitchFamily="50" charset="-128"/>
                <a:ea typeface="Meiryo UI" panose="020B0604030504040204" pitchFamily="50" charset="-128"/>
              </a:rPr>
              <a:t>！</a:t>
            </a:r>
            <a:endParaRPr kumimoji="1" lang="en-US" altLang="ja-JP"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7525" y="155275"/>
            <a:ext cx="1139040" cy="673918"/>
          </a:xfrm>
          <a:prstGeom prst="rect">
            <a:avLst/>
          </a:prstGeom>
        </p:spPr>
      </p:pic>
      <p:sp>
        <p:nvSpPr>
          <p:cNvPr id="16" name="正方形/長方形 15"/>
          <p:cNvSpPr/>
          <p:nvPr/>
        </p:nvSpPr>
        <p:spPr>
          <a:xfrm>
            <a:off x="7332399" y="6225187"/>
            <a:ext cx="10823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高幡不動尊</a:t>
            </a:r>
            <a:endPar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正方形/長方形 17"/>
          <p:cNvSpPr/>
          <p:nvPr/>
        </p:nvSpPr>
        <p:spPr>
          <a:xfrm>
            <a:off x="9758703" y="6225187"/>
            <a:ext cx="10823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東京飛火野</a:t>
            </a:r>
            <a:endPar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050" name="Picture 2" descr="Hugh M.Arc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1034" y="1134396"/>
            <a:ext cx="1522711" cy="1961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6863107" y="3281503"/>
            <a:ext cx="206819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1989-90</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RI</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会長</a:t>
            </a: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ヒュー</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M.</a:t>
            </a: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アーチャー</a:t>
            </a:r>
            <a:endPar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（米国・ディアボーン</a:t>
            </a:r>
            <a:r>
              <a:rPr kumimoji="1" lang="en-US" altLang="ja-JP" sz="14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RC</a:t>
            </a:r>
            <a:r>
              <a:rPr kumimoji="1" lang="ja-JP" altLang="en-US"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9" name="Google Shape;112;p9"/>
          <p:cNvSpPr/>
          <p:nvPr/>
        </p:nvSpPr>
        <p:spPr>
          <a:xfrm rot="10800000" flipH="1">
            <a:off x="5700000" y="679044"/>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026" name="Picture 2" descr="東京タワー、テキストの画像のようです"/>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436" t="8449" r="17321" b="5109"/>
          <a:stretch/>
        </p:blipFill>
        <p:spPr bwMode="auto">
          <a:xfrm>
            <a:off x="9604866" y="4314824"/>
            <a:ext cx="1415444" cy="17928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03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617515325"/>
              </p:ext>
            </p:extLst>
          </p:nvPr>
        </p:nvGraphicFramePr>
        <p:xfrm>
          <a:off x="1655310" y="1257587"/>
          <a:ext cx="10330979" cy="5365662"/>
        </p:xfrm>
        <a:graphic>
          <a:graphicData uri="http://schemas.openxmlformats.org/drawingml/2006/table">
            <a:tbl>
              <a:tblPr firstRow="1" bandRow="1">
                <a:tableStyleId>{5940675A-B579-460E-94D1-54222C63F5DA}</a:tableStyleId>
              </a:tblPr>
              <a:tblGrid>
                <a:gridCol w="3246890">
                  <a:extLst>
                    <a:ext uri="{9D8B030D-6E8A-4147-A177-3AD203B41FA5}">
                      <a16:colId xmlns:a16="http://schemas.microsoft.com/office/drawing/2014/main" val="2764142853"/>
                    </a:ext>
                  </a:extLst>
                </a:gridCol>
                <a:gridCol w="7084089">
                  <a:extLst>
                    <a:ext uri="{9D8B030D-6E8A-4147-A177-3AD203B41FA5}">
                      <a16:colId xmlns:a16="http://schemas.microsoft.com/office/drawing/2014/main" val="2703281944"/>
                    </a:ext>
                  </a:extLst>
                </a:gridCol>
              </a:tblGrid>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１９８９年４月</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東京飛火野ロータリークラブ　入会（チャーターメンバー）</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4699566"/>
                  </a:ext>
                </a:extLst>
              </a:tr>
              <a:tr h="359198">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１９９９－２０００</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東京飛火野ロータリークラブ　会長</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1457180"/>
                  </a:ext>
                </a:extLst>
              </a:tr>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２０１２－２０１３</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RI2750</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地区多摩南グループ ガバナー補佐</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9303692"/>
                  </a:ext>
                </a:extLst>
              </a:tr>
              <a:tr h="359198">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２０１４－２０１５</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en-US"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RI2750</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地区 ガバナーエレクト</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993283"/>
                  </a:ext>
                </a:extLst>
              </a:tr>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２０１５－２０１６</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en-US"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RI2750</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地区 ガバナー</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9427714"/>
                  </a:ext>
                </a:extLst>
              </a:tr>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２０１</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６</a:t>
                      </a:r>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－２０１</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８</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en-US" altLang="ja-JP" sz="1600" dirty="0">
                          <a:latin typeface="BIZ UDゴシック" panose="020B0400000000000000" pitchFamily="49" charset="-128"/>
                          <a:ea typeface="BIZ UDゴシック" panose="020B0400000000000000" pitchFamily="49" charset="-128"/>
                        </a:rPr>
                        <a:t>RI</a:t>
                      </a:r>
                      <a:r>
                        <a:rPr kumimoji="1" lang="ja-JP" altLang="en-US" sz="1600" dirty="0">
                          <a:latin typeface="BIZ UDゴシック" panose="020B0400000000000000" pitchFamily="49" charset="-128"/>
                          <a:ea typeface="BIZ UDゴシック" panose="020B0400000000000000" pitchFamily="49" charset="-128"/>
                        </a:rPr>
                        <a:t>第</a:t>
                      </a:r>
                      <a:r>
                        <a:rPr kumimoji="1" lang="en-US" altLang="ja-JP" sz="1600" dirty="0">
                          <a:latin typeface="BIZ UDゴシック" panose="020B0400000000000000" pitchFamily="49" charset="-128"/>
                          <a:ea typeface="BIZ UDゴシック" panose="020B0400000000000000" pitchFamily="49" charset="-128"/>
                        </a:rPr>
                        <a:t>1,2,3</a:t>
                      </a:r>
                      <a:r>
                        <a:rPr kumimoji="1" lang="ja-JP" altLang="en-US" sz="1600" dirty="0">
                          <a:latin typeface="BIZ UDゴシック" panose="020B0400000000000000" pitchFamily="49" charset="-128"/>
                          <a:ea typeface="BIZ UDゴシック" panose="020B0400000000000000" pitchFamily="49" charset="-128"/>
                        </a:rPr>
                        <a:t>地域会員増強プロジェクトリーダー</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6399891"/>
                  </a:ext>
                </a:extLst>
              </a:tr>
              <a:tr h="359198">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２０２０年</a:t>
                      </a:r>
                      <a:r>
                        <a:rPr kumimoji="1" lang="ja-JP" altLang="en-US" sz="1600" kern="1200" dirty="0">
                          <a:solidFill>
                            <a:schemeClr val="tx1"/>
                          </a:solidFill>
                          <a:effectLst/>
                          <a:latin typeface="BIZ UDゴシック" panose="020B0400000000000000" pitchFamily="49" charset="-128"/>
                          <a:ea typeface="BIZ UDゴシック" panose="020B0400000000000000" pitchFamily="49" charset="-128"/>
                          <a:cs typeface="+mn-cs"/>
                        </a:rPr>
                        <a:t>９</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月～２０２２年</a:t>
                      </a:r>
                      <a:r>
                        <a:rPr kumimoji="1" lang="ja-JP" altLang="en-US" sz="1600" kern="1200" dirty="0">
                          <a:solidFill>
                            <a:schemeClr val="tx1"/>
                          </a:solidFill>
                          <a:effectLst/>
                          <a:latin typeface="BIZ UDゴシック" panose="020B0400000000000000" pitchFamily="49" charset="-128"/>
                          <a:ea typeface="BIZ UDゴシック" panose="020B0400000000000000" pitchFamily="49" charset="-128"/>
                          <a:cs typeface="+mn-cs"/>
                        </a:rPr>
                        <a:t>９</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月</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公益財団法人ロータリー米山記念奨学会　副理事長</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8905904"/>
                  </a:ext>
                </a:extLst>
              </a:tr>
              <a:tr h="359198">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２０１７年９月～ </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公益財団法人米山梅吉記念館　理事</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7152419"/>
                  </a:ext>
                </a:extLst>
              </a:tr>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２０１６－２０２１</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日本のロータリー</a:t>
                      </a:r>
                      <a:r>
                        <a:rPr kumimoji="1" lang="en-US"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100</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周年実行委員会事務局長</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027531"/>
                  </a:ext>
                </a:extLst>
              </a:tr>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２０１</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８－２１</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ロータリーコーディネーター第</a:t>
                      </a:r>
                      <a:r>
                        <a:rPr kumimoji="1" lang="en-US"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2</a:t>
                      </a:r>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地域</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1400943"/>
                  </a:ext>
                </a:extLst>
              </a:tr>
              <a:tr h="336890">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２０１８－</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ロータリー平和センターホストエリアコーディネーター</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1583020"/>
                  </a:ext>
                </a:extLst>
              </a:tr>
              <a:tr h="359198">
                <a:tc>
                  <a:txBody>
                    <a:bodyPr/>
                    <a:lstStyle/>
                    <a:p>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２０２０・２０２１</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ＲＩ研修リーダー</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（現</a:t>
                      </a:r>
                      <a:r>
                        <a:rPr kumimoji="1" lang="en-US"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RI</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ラーニングファシリテーター）</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2825453"/>
                  </a:ext>
                </a:extLst>
              </a:tr>
              <a:tr h="359198">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２０２１年３月～</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一般社団法人国際ロータリー日本青少年交換多地区合同機構　副理事長</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0078025"/>
                  </a:ext>
                </a:extLst>
              </a:tr>
              <a:tr h="359198">
                <a:tc>
                  <a:txBody>
                    <a:bodyPr/>
                    <a:lstStyle/>
                    <a:p>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a:t>
                      </a:r>
                      <a:r>
                        <a:rPr kumimoji="1" lang="ja-JP" altLang="en-US" sz="1600" kern="1200" dirty="0">
                          <a:solidFill>
                            <a:schemeClr val="tx1"/>
                          </a:solidFill>
                          <a:effectLst/>
                          <a:latin typeface="BIZ UDゴシック" panose="020B0400000000000000" pitchFamily="49" charset="-128"/>
                          <a:ea typeface="BIZ UDゴシック" panose="020B0400000000000000" pitchFamily="49" charset="-128"/>
                          <a:cs typeface="+mn-cs"/>
                        </a:rPr>
                        <a:t>２３</a:t>
                      </a:r>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－２０２</a:t>
                      </a:r>
                      <a:r>
                        <a:rPr kumimoji="1" lang="en-US"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4</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ja-JP" sz="1600" kern="1200" dirty="0">
                          <a:solidFill>
                            <a:schemeClr val="tx1"/>
                          </a:solidFill>
                          <a:effectLst/>
                          <a:latin typeface="BIZ UDゴシック" panose="020B0400000000000000" pitchFamily="49" charset="-128"/>
                          <a:ea typeface="BIZ UDゴシック" panose="020B0400000000000000" pitchFamily="49" charset="-128"/>
                          <a:cs typeface="+mn-cs"/>
                        </a:rPr>
                        <a:t>国際ロータリー理事</a:t>
                      </a:r>
                      <a:r>
                        <a:rPr kumimoji="1" lang="ja-JP" altLang="en-US" sz="1600" kern="1200" dirty="0">
                          <a:solidFill>
                            <a:schemeClr val="tx1"/>
                          </a:solidFill>
                          <a:effectLst/>
                          <a:latin typeface="BIZ UDゴシック" panose="020B0400000000000000" pitchFamily="49" charset="-128"/>
                          <a:ea typeface="BIZ UDゴシック" panose="020B0400000000000000" pitchFamily="49" charset="-128"/>
                          <a:cs typeface="+mn-cs"/>
                        </a:rPr>
                        <a:t>エレクト</a:t>
                      </a:r>
                      <a:endParaRPr kumimoji="1" lang="ja-JP" altLang="en-US" sz="1600" dirty="0">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0456834"/>
                  </a:ext>
                </a:extLst>
              </a:tr>
              <a:tr h="3591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２４</a:t>
                      </a:r>
                      <a:r>
                        <a:rPr kumimoji="1" lang="ja-JP" altLang="ja-JP" sz="1600" b="1" kern="1200" dirty="0">
                          <a:solidFill>
                            <a:srgbClr val="FF0000"/>
                          </a:solidFill>
                          <a:effectLst/>
                          <a:latin typeface="BIZ UDゴシック" panose="020B0400000000000000" pitchFamily="49" charset="-128"/>
                          <a:ea typeface="BIZ UDゴシック" panose="020B0400000000000000" pitchFamily="49" charset="-128"/>
                          <a:cs typeface="+mn-cs"/>
                        </a:rPr>
                        <a:t>－２０</a:t>
                      </a:r>
                      <a:r>
                        <a:rPr kumimoji="1" lang="ja-JP" altLang="en-US" sz="1600" b="1" kern="1200" dirty="0">
                          <a:solidFill>
                            <a:srgbClr val="FF0000"/>
                          </a:solidFill>
                          <a:effectLst/>
                          <a:latin typeface="BIZ UDゴシック" panose="020B0400000000000000" pitchFamily="49" charset="-128"/>
                          <a:ea typeface="BIZ UDゴシック" panose="020B0400000000000000" pitchFamily="49" charset="-128"/>
                          <a:cs typeface="+mn-cs"/>
                        </a:rPr>
                        <a:t>２６</a:t>
                      </a:r>
                      <a:endParaRPr kumimoji="1" lang="ja-JP" altLang="en-US" sz="1600" b="1" dirty="0">
                        <a:solidFill>
                          <a:srgbClr val="FF0000"/>
                        </a:solidFill>
                        <a:latin typeface="BIZ UDゴシック" panose="020B0400000000000000" pitchFamily="49" charset="-128"/>
                        <a:ea typeface="BIZ UDゴシック" panose="020B0400000000000000"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kumimoji="1" lang="ja-JP" altLang="en-US" sz="1600" b="1" dirty="0">
                          <a:solidFill>
                            <a:srgbClr val="FF0000"/>
                          </a:solidFill>
                          <a:latin typeface="BIZ UDゴシック" panose="020B0400000000000000" pitchFamily="49" charset="-128"/>
                          <a:ea typeface="BIZ UDゴシック" panose="020B0400000000000000" pitchFamily="49" charset="-128"/>
                        </a:rPr>
                        <a:t>国際ロータリー理事</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4277452"/>
                  </a:ext>
                </a:extLst>
              </a:tr>
            </a:tbl>
          </a:graphicData>
        </a:graphic>
      </p:graphicFrame>
      <p:sp>
        <p:nvSpPr>
          <p:cNvPr id="5" name="正方形/長方形 4"/>
          <p:cNvSpPr/>
          <p:nvPr/>
        </p:nvSpPr>
        <p:spPr>
          <a:xfrm>
            <a:off x="3733800" y="492234"/>
            <a:ext cx="4724400" cy="387286"/>
          </a:xfrm>
          <a:prstGeom prst="rect">
            <a:avLst/>
          </a:prstGeom>
        </p:spPr>
        <p:txBody>
          <a:bodyPr wrap="square">
            <a:spAutoFit/>
          </a:bodyPr>
          <a:lstStyle/>
          <a:p>
            <a:pPr marL="0" marR="0" lvl="0" indent="0" algn="just" defTabSz="914400" rtl="0" eaLnBrk="1" fontAlgn="auto" latinLnBrk="0" hangingPunct="1">
              <a:lnSpc>
                <a:spcPts val="2300"/>
              </a:lnSpc>
              <a:spcBef>
                <a:spcPts val="0"/>
              </a:spcBef>
              <a:spcAft>
                <a:spcPts val="0"/>
              </a:spcAft>
              <a:buClrTx/>
              <a:buSzTx/>
              <a:buFontTx/>
              <a:buNone/>
              <a:tabLst/>
              <a:defRPr/>
            </a:pPr>
            <a:r>
              <a:rPr kumimoji="1" lang="ja-JP" altLang="ja-JP" sz="2800" b="1" i="0" u="none" strike="noStrike" kern="100" cap="none" spc="0" normalizeH="0" baseline="0" noProof="0" dirty="0">
                <a:ln>
                  <a:noFill/>
                </a:ln>
                <a:solidFill>
                  <a:prstClr val="black"/>
                </a:solidFill>
                <a:effectLst/>
                <a:uLnTx/>
                <a:uFillTx/>
                <a:latin typeface="Century" panose="02040604050505020304" pitchFamily="18" charset="0"/>
                <a:ea typeface="HG正楷書体-PRO" panose="03000600000000000000" pitchFamily="66" charset="-128"/>
                <a:cs typeface="Times New Roman" panose="02020603050405020304" pitchFamily="18" charset="0"/>
              </a:rPr>
              <a:t>水野</a:t>
            </a:r>
            <a:r>
              <a:rPr lang="ja-JP" altLang="en-US" sz="2800" b="1" kern="100" dirty="0">
                <a:solidFill>
                  <a:prstClr val="black"/>
                </a:solidFill>
                <a:latin typeface="Century" panose="02040604050505020304" pitchFamily="18" charset="0"/>
                <a:ea typeface="HG正楷書体-PRO" panose="03000600000000000000" pitchFamily="66" charset="-128"/>
                <a:cs typeface="Times New Roman" panose="02020603050405020304" pitchFamily="18" charset="0"/>
              </a:rPr>
              <a:t>　</a:t>
            </a:r>
            <a:r>
              <a:rPr kumimoji="1" lang="ja-JP" altLang="ja-JP" sz="2800" b="1" i="0" u="none" strike="noStrike" kern="100" cap="none" spc="0" normalizeH="0" baseline="0" noProof="0" dirty="0">
                <a:ln>
                  <a:noFill/>
                </a:ln>
                <a:solidFill>
                  <a:prstClr val="black"/>
                </a:solidFill>
                <a:effectLst/>
                <a:uLnTx/>
                <a:uFillTx/>
                <a:latin typeface="Century" panose="02040604050505020304" pitchFamily="18" charset="0"/>
                <a:ea typeface="HG正楷書体-PRO" panose="03000600000000000000" pitchFamily="66" charset="-128"/>
                <a:cs typeface="Times New Roman" panose="02020603050405020304" pitchFamily="18" charset="0"/>
              </a:rPr>
              <a:t>功</a:t>
            </a:r>
            <a:r>
              <a:rPr kumimoji="1" lang="ja-JP" altLang="en-US" sz="1800" i="0" u="none" strike="noStrike" kern="100" cap="none" spc="0" normalizeH="0" baseline="0" noProof="0" dirty="0">
                <a:ln>
                  <a:noFill/>
                </a:ln>
                <a:solidFill>
                  <a:prstClr val="black"/>
                </a:solidFill>
                <a:effectLst/>
                <a:uLnTx/>
                <a:uFillTx/>
                <a:latin typeface="Century" panose="02040604050505020304" pitchFamily="18" charset="0"/>
                <a:ea typeface="HG正楷書体-PRO" panose="03000600000000000000" pitchFamily="66" charset="-128"/>
                <a:cs typeface="Times New Roman" panose="02020603050405020304" pitchFamily="18" charset="0"/>
              </a:rPr>
              <a:t>　</a:t>
            </a:r>
            <a:r>
              <a:rPr kumimoji="1" lang="ja-JP" altLang="en-US" sz="2800" i="0" u="none" strike="noStrike" kern="100" cap="none" spc="0" normalizeH="0" baseline="0" noProof="0" dirty="0">
                <a:ln>
                  <a:noFill/>
                </a:ln>
                <a:solidFill>
                  <a:prstClr val="black"/>
                </a:solidFill>
                <a:effectLst/>
                <a:uLnTx/>
                <a:uFillTx/>
                <a:latin typeface="Century" panose="02040604050505020304" pitchFamily="18" charset="0"/>
                <a:ea typeface="HG正楷書体-PRO" panose="03000600000000000000" pitchFamily="66" charset="-128"/>
                <a:cs typeface="Times New Roman" panose="02020603050405020304" pitchFamily="18" charset="0"/>
              </a:rPr>
              <a:t>主なロータリー歴</a:t>
            </a:r>
            <a:endParaRPr kumimoji="1" lang="ja-JP" altLang="ja-JP" sz="320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b="26901"/>
          <a:stretch/>
        </p:blipFill>
        <p:spPr>
          <a:xfrm>
            <a:off x="2513040" y="-80969"/>
            <a:ext cx="1220760" cy="1338556"/>
          </a:xfrm>
          <a:prstGeom prst="rect">
            <a:avLst/>
          </a:prstGeom>
          <a:ln>
            <a:noFill/>
          </a:ln>
          <a:effectLst>
            <a:softEdge rad="112500"/>
          </a:effec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7525" y="155275"/>
            <a:ext cx="1139040" cy="673918"/>
          </a:xfrm>
          <a:prstGeom prst="rect">
            <a:avLst/>
          </a:prstGeom>
        </p:spPr>
      </p:pic>
      <p:sp>
        <p:nvSpPr>
          <p:cNvPr id="7" name="Google Shape;112;p9">
            <a:extLst>
              <a:ext uri="{FF2B5EF4-FFF2-40B4-BE49-F238E27FC236}">
                <a16:creationId xmlns:a16="http://schemas.microsoft.com/office/drawing/2014/main" id="{A4E6DA91-939F-4AD9-BE1E-21CBC8654294}"/>
              </a:ext>
            </a:extLst>
          </p:cNvPr>
          <p:cNvSpPr/>
          <p:nvPr/>
        </p:nvSpPr>
        <p:spPr>
          <a:xfrm rot="10800000" flipH="1">
            <a:off x="5700000" y="960895"/>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8603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B018BA6-36C8-4AE5-9B05-41A460420ECE}"/>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p:cNvSpPr txBox="1">
            <a:spLocks/>
          </p:cNvSpPr>
          <p:nvPr/>
        </p:nvSpPr>
        <p:spPr>
          <a:xfrm>
            <a:off x="3283788" y="233832"/>
            <a:ext cx="5624424" cy="433799"/>
          </a:xfrm>
          <a:prstGeom prst="rect">
            <a:avLst/>
          </a:prstGeom>
          <a:noFill/>
          <a:ln w="28575">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defRPr/>
            </a:pPr>
            <a:r>
              <a:rPr lang="ja-JP" altLang="en-US" sz="2000" b="1" noProof="0" dirty="0">
                <a:solidFill>
                  <a:srgbClr val="002060"/>
                </a:solidFill>
                <a:latin typeface="Meiryo UI" panose="020B0604030504040204" pitchFamily="50" charset="-128"/>
                <a:ea typeface="Meiryo UI" panose="020B0604030504040204" pitchFamily="50" charset="-128"/>
              </a:rPr>
              <a:t>国際ロータリー</a:t>
            </a: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rPr>
              <a:t>現況報告：令和６</a:t>
            </a:r>
            <a:r>
              <a:rPr lang="ja-JP" altLang="en-US" sz="2000" b="1" dirty="0">
                <a:solidFill>
                  <a:srgbClr val="002060"/>
                </a:solidFill>
                <a:latin typeface="Meiryo UI" panose="020B0604030504040204" pitchFamily="50" charset="-128"/>
                <a:ea typeface="Meiryo UI" panose="020B0604030504040204" pitchFamily="50" charset="-128"/>
              </a:rPr>
              <a:t>年</a:t>
            </a:r>
            <a:r>
              <a:rPr lang="en-US" altLang="ja-JP" sz="2000" b="1" dirty="0">
                <a:solidFill>
                  <a:srgbClr val="002060"/>
                </a:solidFill>
                <a:latin typeface="Meiryo UI" panose="020B0604030504040204" pitchFamily="50" charset="-128"/>
                <a:ea typeface="Meiryo UI" panose="020B0604030504040204" pitchFamily="50" charset="-128"/>
              </a:rPr>
              <a:t>10</a:t>
            </a:r>
            <a:r>
              <a:rPr lang="ja-JP" altLang="en-US" sz="2000" b="1" dirty="0">
                <a:solidFill>
                  <a:srgbClr val="002060"/>
                </a:solidFill>
                <a:latin typeface="Meiryo UI" panose="020B0604030504040204" pitchFamily="50" charset="-128"/>
                <a:ea typeface="Meiryo UI" panose="020B0604030504040204" pitchFamily="50" charset="-128"/>
              </a:rPr>
              <a:t>月１日</a:t>
            </a:r>
            <a:endPar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291623127"/>
              </p:ext>
            </p:extLst>
          </p:nvPr>
        </p:nvGraphicFramePr>
        <p:xfrm>
          <a:off x="1204133" y="1360733"/>
          <a:ext cx="9475127" cy="2587625"/>
        </p:xfrm>
        <a:graphic>
          <a:graphicData uri="http://schemas.openxmlformats.org/drawingml/2006/table">
            <a:tbl>
              <a:tblPr/>
              <a:tblGrid>
                <a:gridCol w="2628437">
                  <a:extLst>
                    <a:ext uri="{9D8B030D-6E8A-4147-A177-3AD203B41FA5}">
                      <a16:colId xmlns:a16="http://schemas.microsoft.com/office/drawing/2014/main" val="776276910"/>
                    </a:ext>
                  </a:extLst>
                </a:gridCol>
                <a:gridCol w="2282230">
                  <a:extLst>
                    <a:ext uri="{9D8B030D-6E8A-4147-A177-3AD203B41FA5}">
                      <a16:colId xmlns:a16="http://schemas.microsoft.com/office/drawing/2014/main" val="1540131973"/>
                    </a:ext>
                  </a:extLst>
                </a:gridCol>
                <a:gridCol w="2282230">
                  <a:extLst>
                    <a:ext uri="{9D8B030D-6E8A-4147-A177-3AD203B41FA5}">
                      <a16:colId xmlns:a16="http://schemas.microsoft.com/office/drawing/2014/main" val="1415446"/>
                    </a:ext>
                  </a:extLst>
                </a:gridCol>
                <a:gridCol w="2282230">
                  <a:extLst>
                    <a:ext uri="{9D8B030D-6E8A-4147-A177-3AD203B41FA5}">
                      <a16:colId xmlns:a16="http://schemas.microsoft.com/office/drawing/2014/main" val="2724431825"/>
                    </a:ext>
                  </a:extLst>
                </a:gridCol>
              </a:tblGrid>
              <a:tr h="360414">
                <a:tc>
                  <a:txBody>
                    <a:bodyPr/>
                    <a:lstStyle/>
                    <a:p>
                      <a:pPr algn="l" fontAlgn="ctr">
                        <a:lnSpc>
                          <a:spcPts val="4000"/>
                        </a:lnSpc>
                      </a:pPr>
                      <a:endPar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rPr>
                        <a:t>世界</a:t>
                      </a: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rPr>
                        <a:t>日本</a:t>
                      </a: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rPr>
                        <a:t>比率</a:t>
                      </a: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0855887"/>
                  </a:ext>
                </a:extLst>
              </a:tr>
              <a:tr h="360414">
                <a:tc>
                  <a:txBody>
                    <a:bodyPr/>
                    <a:lstStyle/>
                    <a:p>
                      <a:pPr algn="l" fontAlgn="ctr">
                        <a:lnSpc>
                          <a:spcPts val="4000"/>
                        </a:lnSpc>
                      </a:pPr>
                      <a:r>
                        <a:rPr lang="ja-JP" altLang="en-US" sz="2000" b="0" i="0" u="none" strike="noStrike" dirty="0">
                          <a:solidFill>
                            <a:srgbClr val="000000"/>
                          </a:solidFill>
                          <a:effectLst/>
                          <a:latin typeface="BIZ UDPゴシック" panose="020B0400000000000000" pitchFamily="50" charset="-128"/>
                          <a:ea typeface="BIZ UDPゴシック" panose="020B0400000000000000" pitchFamily="50" charset="-128"/>
                        </a:rPr>
                        <a:t>ロータリー会員</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1,167,793</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人</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83,962</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人</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7.19</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6832251"/>
                  </a:ext>
                </a:extLst>
              </a:tr>
              <a:tr h="360414">
                <a:tc>
                  <a:txBody>
                    <a:bodyPr/>
                    <a:lstStyle/>
                    <a:p>
                      <a:pPr algn="l" fontAlgn="ctr">
                        <a:lnSpc>
                          <a:spcPts val="4000"/>
                        </a:lnSpc>
                      </a:pPr>
                      <a:r>
                        <a:rPr lang="ja-JP" altLang="en-US" sz="2000" b="0" i="0" u="none" strike="noStrike" dirty="0">
                          <a:solidFill>
                            <a:srgbClr val="000000"/>
                          </a:solidFill>
                          <a:effectLst/>
                          <a:latin typeface="BIZ UDPゴシック" panose="020B0400000000000000" pitchFamily="50" charset="-128"/>
                          <a:ea typeface="BIZ UDPゴシック" panose="020B0400000000000000" pitchFamily="50" charset="-128"/>
                        </a:rPr>
                        <a:t>女性会員</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310,511</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名</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6,829</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名</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2.20</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2970734"/>
                  </a:ext>
                </a:extLst>
              </a:tr>
              <a:tr h="360414">
                <a:tc>
                  <a:txBody>
                    <a:bodyPr/>
                    <a:lstStyle/>
                    <a:p>
                      <a:pPr algn="l" fontAlgn="ctr">
                        <a:lnSpc>
                          <a:spcPts val="4000"/>
                        </a:lnSpc>
                      </a:pPr>
                      <a:r>
                        <a:rPr lang="ja-JP" altLang="en-US" sz="2000" b="0" i="0" u="none" strike="noStrike" dirty="0">
                          <a:solidFill>
                            <a:srgbClr val="000000"/>
                          </a:solidFill>
                          <a:effectLst/>
                          <a:latin typeface="BIZ UDPゴシック" panose="020B0400000000000000" pitchFamily="50" charset="-128"/>
                          <a:ea typeface="BIZ UDPゴシック" panose="020B0400000000000000" pitchFamily="50" charset="-128"/>
                        </a:rPr>
                        <a:t>クラブ数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36,702</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クラブ</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2,204</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クラブ</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6.01</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6411615"/>
                  </a:ext>
                </a:extLst>
              </a:tr>
              <a:tr h="360414">
                <a:tc>
                  <a:txBody>
                    <a:bodyPr/>
                    <a:lstStyle/>
                    <a:p>
                      <a:pPr algn="l" fontAlgn="ctr">
                        <a:lnSpc>
                          <a:spcPts val="4000"/>
                        </a:lnSpc>
                      </a:pPr>
                      <a:r>
                        <a:rPr lang="ja-JP" altLang="en-US" sz="2000" b="0" i="0" u="none" strike="noStrike" dirty="0">
                          <a:solidFill>
                            <a:srgbClr val="000000"/>
                          </a:solidFill>
                          <a:effectLst/>
                          <a:latin typeface="BIZ UDPゴシック" panose="020B0400000000000000" pitchFamily="50" charset="-128"/>
                          <a:ea typeface="BIZ UDPゴシック" panose="020B0400000000000000" pitchFamily="50" charset="-128"/>
                        </a:rPr>
                        <a:t>地区数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523</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地区</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34</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地区</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6.50</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3835704"/>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3138717313"/>
              </p:ext>
            </p:extLst>
          </p:nvPr>
        </p:nvGraphicFramePr>
        <p:xfrm>
          <a:off x="1204133" y="4590422"/>
          <a:ext cx="9475128" cy="1035050"/>
        </p:xfrm>
        <a:graphic>
          <a:graphicData uri="http://schemas.openxmlformats.org/drawingml/2006/table">
            <a:tbl>
              <a:tblPr/>
              <a:tblGrid>
                <a:gridCol w="2636346">
                  <a:extLst>
                    <a:ext uri="{9D8B030D-6E8A-4147-A177-3AD203B41FA5}">
                      <a16:colId xmlns:a16="http://schemas.microsoft.com/office/drawing/2014/main" val="3844098538"/>
                    </a:ext>
                  </a:extLst>
                </a:gridCol>
                <a:gridCol w="2277687">
                  <a:extLst>
                    <a:ext uri="{9D8B030D-6E8A-4147-A177-3AD203B41FA5}">
                      <a16:colId xmlns:a16="http://schemas.microsoft.com/office/drawing/2014/main" val="754718503"/>
                    </a:ext>
                  </a:extLst>
                </a:gridCol>
                <a:gridCol w="2286000">
                  <a:extLst>
                    <a:ext uri="{9D8B030D-6E8A-4147-A177-3AD203B41FA5}">
                      <a16:colId xmlns:a16="http://schemas.microsoft.com/office/drawing/2014/main" val="2620065801"/>
                    </a:ext>
                  </a:extLst>
                </a:gridCol>
                <a:gridCol w="2275095">
                  <a:extLst>
                    <a:ext uri="{9D8B030D-6E8A-4147-A177-3AD203B41FA5}">
                      <a16:colId xmlns:a16="http://schemas.microsoft.com/office/drawing/2014/main" val="1372736219"/>
                    </a:ext>
                  </a:extLst>
                </a:gridCol>
              </a:tblGrid>
              <a:tr h="360414">
                <a:tc>
                  <a:txBody>
                    <a:bodyPr/>
                    <a:lstStyle/>
                    <a:p>
                      <a:pPr algn="l" fontAlgn="ctr">
                        <a:lnSpc>
                          <a:spcPts val="4000"/>
                        </a:lnSpc>
                      </a:pPr>
                      <a:r>
                        <a:rPr lang="ja-JP" altLang="en-US" sz="2000" b="0" i="0" u="none" strike="noStrike" dirty="0">
                          <a:solidFill>
                            <a:srgbClr val="000000"/>
                          </a:solidFill>
                          <a:effectLst/>
                          <a:latin typeface="BIZ UDPゴシック" panose="020B0400000000000000" pitchFamily="50" charset="-128"/>
                          <a:ea typeface="BIZ UDPゴシック" panose="020B0400000000000000" pitchFamily="50" charset="-128"/>
                        </a:rPr>
                        <a:t>ローターアクト会員</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121,259</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名</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2,792</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名</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2.30</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5344855"/>
                  </a:ext>
                </a:extLst>
              </a:tr>
              <a:tr h="360414">
                <a:tc>
                  <a:txBody>
                    <a:bodyPr/>
                    <a:lstStyle/>
                    <a:p>
                      <a:pPr algn="l" fontAlgn="ctr">
                        <a:lnSpc>
                          <a:spcPts val="4000"/>
                        </a:lnSpc>
                      </a:pPr>
                      <a:r>
                        <a:rPr lang="ja-JP" altLang="en-US" sz="2000" b="0" i="0" u="none" strike="noStrike" dirty="0">
                          <a:solidFill>
                            <a:srgbClr val="000000"/>
                          </a:solidFill>
                          <a:effectLst/>
                          <a:latin typeface="BIZ UDPゴシック" panose="020B0400000000000000" pitchFamily="50" charset="-128"/>
                          <a:ea typeface="BIZ UDPゴシック" panose="020B0400000000000000" pitchFamily="50" charset="-128"/>
                        </a:rPr>
                        <a:t>クラブ数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9,025</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クラブ</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291</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クラブ</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4000"/>
                        </a:lnSpc>
                      </a:pPr>
                      <a:r>
                        <a:rPr lang="en-US" altLang="ja-JP" sz="2400" b="0" i="0" u="none" strike="noStrike" dirty="0">
                          <a:solidFill>
                            <a:srgbClr val="000000"/>
                          </a:solidFill>
                          <a:effectLst/>
                          <a:latin typeface="BIZ UDPゴシック" panose="020B0400000000000000" pitchFamily="50" charset="-128"/>
                          <a:ea typeface="BIZ UDPゴシック" panose="020B0400000000000000" pitchFamily="50" charset="-128"/>
                        </a:rPr>
                        <a:t>3.22</a:t>
                      </a:r>
                      <a:r>
                        <a:rPr lang="ja-JP" altLang="en-US" sz="1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91445"/>
                  </a:ext>
                </a:extLst>
              </a:tr>
            </a:tbl>
          </a:graphicData>
        </a:graphic>
      </p:graphicFrame>
      <p:cxnSp>
        <p:nvCxnSpPr>
          <p:cNvPr id="6" name="直線コネクタ 5"/>
          <p:cNvCxnSpPr/>
          <p:nvPr/>
        </p:nvCxnSpPr>
        <p:spPr>
          <a:xfrm>
            <a:off x="1021255" y="4236027"/>
            <a:ext cx="86713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8083" y="1574040"/>
            <a:ext cx="859284" cy="32282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075" y="4262618"/>
            <a:ext cx="1207299" cy="522157"/>
          </a:xfrm>
          <a:prstGeom prst="rect">
            <a:avLst/>
          </a:prstGeom>
        </p:spPr>
      </p:pic>
      <p:sp>
        <p:nvSpPr>
          <p:cNvPr id="13" name="正方形/長方形 12"/>
          <p:cNvSpPr/>
          <p:nvPr/>
        </p:nvSpPr>
        <p:spPr>
          <a:xfrm>
            <a:off x="3232997" y="6182623"/>
            <a:ext cx="5726007" cy="369332"/>
          </a:xfrm>
          <a:prstGeom prst="rect">
            <a:avLst/>
          </a:prstGeom>
        </p:spPr>
        <p:txBody>
          <a:bodyPr wrap="square">
            <a:spAutoFit/>
          </a:bodyPr>
          <a:lstStyle/>
          <a:p>
            <a:r>
              <a:rPr lang="ja-JP" altLang="en-US" b="1" u="sng" dirty="0">
                <a:solidFill>
                  <a:srgbClr val="FF0000"/>
                </a:solidFill>
                <a:latin typeface="Meiryo UI" panose="020B0604030504040204" pitchFamily="50" charset="-128"/>
                <a:ea typeface="Meiryo UI" panose="020B0604030504040204" pitchFamily="50" charset="-128"/>
              </a:rPr>
              <a:t>多様性の実現に向け「若年層」「女性」会員の増強が課題</a:t>
            </a:r>
          </a:p>
        </p:txBody>
      </p:sp>
      <p:pic>
        <p:nvPicPr>
          <p:cNvPr id="12" name="図 11">
            <a:extLst>
              <a:ext uri="{FF2B5EF4-FFF2-40B4-BE49-F238E27FC236}">
                <a16:creationId xmlns:a16="http://schemas.microsoft.com/office/drawing/2014/main" id="{AE000671-D16E-4974-A164-1FA62E79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7525" y="155275"/>
            <a:ext cx="1139040" cy="673918"/>
          </a:xfrm>
          <a:prstGeom prst="rect">
            <a:avLst/>
          </a:prstGeom>
        </p:spPr>
      </p:pic>
      <p:sp>
        <p:nvSpPr>
          <p:cNvPr id="14" name="Google Shape;112;p9"/>
          <p:cNvSpPr/>
          <p:nvPr/>
        </p:nvSpPr>
        <p:spPr>
          <a:xfrm rot="10800000" flipH="1">
            <a:off x="5700000" y="696297"/>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58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64135"/>
          </a:xfrm>
          <a:prstGeom prst="rect">
            <a:avLst/>
          </a:prstGeom>
        </p:spPr>
      </p:pic>
      <p:sp>
        <p:nvSpPr>
          <p:cNvPr id="2" name="タイトル 1"/>
          <p:cNvSpPr txBox="1">
            <a:spLocks/>
          </p:cNvSpPr>
          <p:nvPr/>
        </p:nvSpPr>
        <p:spPr>
          <a:xfrm>
            <a:off x="4512624" y="260151"/>
            <a:ext cx="3166753" cy="433799"/>
          </a:xfrm>
          <a:prstGeom prst="rect">
            <a:avLst/>
          </a:prstGeom>
          <a:noFill/>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10</a:t>
            </a: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年間のアジアの会員推移</a:t>
            </a:r>
            <a:endParaRPr kumimoji="1" lang="en-US" altLang="ja-JP"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endParaRPr>
          </a:p>
        </p:txBody>
      </p:sp>
      <p:graphicFrame>
        <p:nvGraphicFramePr>
          <p:cNvPr id="3" name="表 2"/>
          <p:cNvGraphicFramePr>
            <a:graphicFrameLocks noGrp="1"/>
          </p:cNvGraphicFramePr>
          <p:nvPr>
            <p:extLst>
              <p:ext uri="{D42A27DB-BD31-4B8C-83A1-F6EECF244321}">
                <p14:modId xmlns:p14="http://schemas.microsoft.com/office/powerpoint/2010/main" val="3886832693"/>
              </p:ext>
            </p:extLst>
          </p:nvPr>
        </p:nvGraphicFramePr>
        <p:xfrm>
          <a:off x="973863" y="954101"/>
          <a:ext cx="10101400" cy="4322524"/>
        </p:xfrm>
        <a:graphic>
          <a:graphicData uri="http://schemas.openxmlformats.org/drawingml/2006/table">
            <a:tbl>
              <a:tblPr/>
              <a:tblGrid>
                <a:gridCol w="847472">
                  <a:extLst>
                    <a:ext uri="{9D8B030D-6E8A-4147-A177-3AD203B41FA5}">
                      <a16:colId xmlns:a16="http://schemas.microsoft.com/office/drawing/2014/main" val="1277416851"/>
                    </a:ext>
                  </a:extLst>
                </a:gridCol>
                <a:gridCol w="1308284">
                  <a:extLst>
                    <a:ext uri="{9D8B030D-6E8A-4147-A177-3AD203B41FA5}">
                      <a16:colId xmlns:a16="http://schemas.microsoft.com/office/drawing/2014/main" val="2292841399"/>
                    </a:ext>
                  </a:extLst>
                </a:gridCol>
                <a:gridCol w="947310">
                  <a:extLst>
                    <a:ext uri="{9D8B030D-6E8A-4147-A177-3AD203B41FA5}">
                      <a16:colId xmlns:a16="http://schemas.microsoft.com/office/drawing/2014/main" val="3863802699"/>
                    </a:ext>
                  </a:extLst>
                </a:gridCol>
                <a:gridCol w="999762">
                  <a:extLst>
                    <a:ext uri="{9D8B030D-6E8A-4147-A177-3AD203B41FA5}">
                      <a16:colId xmlns:a16="http://schemas.microsoft.com/office/drawing/2014/main" val="4169346248"/>
                    </a:ext>
                  </a:extLst>
                </a:gridCol>
                <a:gridCol w="999762">
                  <a:extLst>
                    <a:ext uri="{9D8B030D-6E8A-4147-A177-3AD203B41FA5}">
                      <a16:colId xmlns:a16="http://schemas.microsoft.com/office/drawing/2014/main" val="4286293091"/>
                    </a:ext>
                  </a:extLst>
                </a:gridCol>
                <a:gridCol w="999762">
                  <a:extLst>
                    <a:ext uri="{9D8B030D-6E8A-4147-A177-3AD203B41FA5}">
                      <a16:colId xmlns:a16="http://schemas.microsoft.com/office/drawing/2014/main" val="112483142"/>
                    </a:ext>
                  </a:extLst>
                </a:gridCol>
                <a:gridCol w="999762">
                  <a:extLst>
                    <a:ext uri="{9D8B030D-6E8A-4147-A177-3AD203B41FA5}">
                      <a16:colId xmlns:a16="http://schemas.microsoft.com/office/drawing/2014/main" val="307659854"/>
                    </a:ext>
                  </a:extLst>
                </a:gridCol>
                <a:gridCol w="999762">
                  <a:extLst>
                    <a:ext uri="{9D8B030D-6E8A-4147-A177-3AD203B41FA5}">
                      <a16:colId xmlns:a16="http://schemas.microsoft.com/office/drawing/2014/main" val="119234621"/>
                    </a:ext>
                  </a:extLst>
                </a:gridCol>
                <a:gridCol w="999762">
                  <a:extLst>
                    <a:ext uri="{9D8B030D-6E8A-4147-A177-3AD203B41FA5}">
                      <a16:colId xmlns:a16="http://schemas.microsoft.com/office/drawing/2014/main" val="417342309"/>
                    </a:ext>
                  </a:extLst>
                </a:gridCol>
                <a:gridCol w="999762">
                  <a:extLst>
                    <a:ext uri="{9D8B030D-6E8A-4147-A177-3AD203B41FA5}">
                      <a16:colId xmlns:a16="http://schemas.microsoft.com/office/drawing/2014/main" val="944551832"/>
                    </a:ext>
                  </a:extLst>
                </a:gridCol>
              </a:tblGrid>
              <a:tr h="412564">
                <a:tc>
                  <a:txBody>
                    <a:bodyPr/>
                    <a:lstStyle/>
                    <a:p>
                      <a:pPr algn="ctr" fontAlgn="ctr"/>
                      <a:r>
                        <a:rPr lang="ja-JP" altLang="en-US" sz="1400" b="1" i="0" u="none" strike="noStrike" dirty="0">
                          <a:solidFill>
                            <a:schemeClr val="bg1"/>
                          </a:solidFill>
                          <a:effectLst/>
                          <a:latin typeface="Meiryo UI" panose="020B0604030504040204" pitchFamily="50" charset="-128"/>
                          <a:ea typeface="Meiryo UI" panose="020B0604030504040204" pitchFamily="50" charset="-128"/>
                        </a:rPr>
                        <a:t>年代</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中央</a:t>
                      </a:r>
                      <a:br>
                        <a:rPr lang="en-US" altLang="ja-JP" sz="1200" b="1" i="0" u="none" strike="noStrike" dirty="0">
                          <a:solidFill>
                            <a:schemeClr val="bg1"/>
                          </a:solidFill>
                          <a:effectLst/>
                          <a:latin typeface="Meiryo UI" panose="020B0604030504040204" pitchFamily="50" charset="-128"/>
                          <a:ea typeface="Meiryo UI" panose="020B0604030504040204" pitchFamily="50" charset="-128"/>
                        </a:rPr>
                      </a:b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東南アジア</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フィリピン</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タイ</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日本</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韓国</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台湾</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インド</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南アジア</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合計</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652833162"/>
                  </a:ext>
                </a:extLst>
              </a:tr>
              <a:tr h="390996">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2014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9,429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21,235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7,595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86,463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56,759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29,415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119,539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12,844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343,279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2435243"/>
                  </a:ext>
                </a:extLst>
              </a:tr>
              <a:tr h="390996">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2015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10,392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22,309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8,016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86,997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60,210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32,514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131,664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14,000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366,102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2578007"/>
                  </a:ext>
                </a:extLst>
              </a:tr>
              <a:tr h="390996">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2016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10,465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22,932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8,017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87,199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59,779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32,186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135,176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15,309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371,063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5527942"/>
                  </a:ext>
                </a:extLst>
              </a:tr>
              <a:tr h="390996">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2017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11,008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24,057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8,040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87,467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59,884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33,463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138,989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17,953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380,861</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24435445"/>
                  </a:ext>
                </a:extLst>
              </a:tr>
              <a:tr h="390996">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2018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10,953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24,833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7,682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87,684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61,416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32,626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139,641</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18,048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382,883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69426085"/>
                  </a:ext>
                </a:extLst>
              </a:tr>
              <a:tr h="390996">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2019</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11,460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24,446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7,611</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87,338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60,742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32,317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145,756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17,993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387,663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8263269"/>
                  </a:ext>
                </a:extLst>
              </a:tr>
              <a:tr h="390996">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2020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11,650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25,285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7,458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85,096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60,225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32,080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148,381</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19,377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389,552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9443551"/>
                  </a:ext>
                </a:extLst>
              </a:tr>
              <a:tr h="390996">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2021</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12,416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25,546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7,550</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83,336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61,504</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32,658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156,406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21,366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400,782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2460745"/>
                  </a:ext>
                </a:extLst>
              </a:tr>
              <a:tr h="390996">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2022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12,618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26,338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7,428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82,276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63,858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33,083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165,177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22,808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413,586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46137173"/>
                  </a:ext>
                </a:extLst>
              </a:tr>
              <a:tr h="390996">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2023</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12,176</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27,352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7,347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82,097</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62,745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1" i="0" u="none" strike="noStrike" dirty="0">
                          <a:solidFill>
                            <a:srgbClr val="FF0000"/>
                          </a:solidFill>
                          <a:effectLst/>
                          <a:latin typeface="Meiryo UI" panose="020B0604030504040204" pitchFamily="50" charset="-128"/>
                          <a:ea typeface="Meiryo UI" panose="020B0604030504040204" pitchFamily="50" charset="-128"/>
                        </a:rPr>
                        <a:t>33,752</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164,098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22,528</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412,095</a:t>
                      </a:r>
                    </a:p>
                  </a:txBody>
                  <a:tcPr marL="15149" marR="15149" marT="1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8513262"/>
                  </a:ext>
                </a:extLst>
              </a:tr>
            </a:tbl>
          </a:graphicData>
        </a:graphic>
      </p:graphicFrame>
      <p:sp>
        <p:nvSpPr>
          <p:cNvPr id="7" name="正方形/長方形 6"/>
          <p:cNvSpPr/>
          <p:nvPr/>
        </p:nvSpPr>
        <p:spPr>
          <a:xfrm>
            <a:off x="973864" y="4094672"/>
            <a:ext cx="10101400" cy="11819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3637" y="91020"/>
            <a:ext cx="608138" cy="359808"/>
          </a:xfrm>
          <a:prstGeom prst="rect">
            <a:avLst/>
          </a:prstGeom>
        </p:spPr>
      </p:pic>
      <p:grpSp>
        <p:nvGrpSpPr>
          <p:cNvPr id="11" name="グループ化 10">
            <a:extLst>
              <a:ext uri="{FF2B5EF4-FFF2-40B4-BE49-F238E27FC236}">
                <a16:creationId xmlns:a16="http://schemas.microsoft.com/office/drawing/2014/main" id="{92D95D46-F892-4B4B-AA1A-3AC60BEDF694}"/>
              </a:ext>
            </a:extLst>
          </p:cNvPr>
          <p:cNvGrpSpPr/>
          <p:nvPr/>
        </p:nvGrpSpPr>
        <p:grpSpPr>
          <a:xfrm>
            <a:off x="758923" y="5753381"/>
            <a:ext cx="10169709" cy="805722"/>
            <a:chOff x="758923" y="5753381"/>
            <a:chExt cx="10169709" cy="805722"/>
          </a:xfrm>
        </p:grpSpPr>
        <p:sp>
          <p:nvSpPr>
            <p:cNvPr id="8" name="正方形/長方形 7"/>
            <p:cNvSpPr/>
            <p:nvPr/>
          </p:nvSpPr>
          <p:spPr>
            <a:xfrm>
              <a:off x="758923" y="5753381"/>
              <a:ext cx="8526572" cy="70788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a:t>
              </a:r>
              <a:r>
                <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2023</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年度にかけて急成長を遂げている</a:t>
              </a:r>
              <a:endParaRPr kumimoji="1" lang="en-US" altLang="ja-JP"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（フィリピン・韓国・インド）</a:t>
              </a:r>
            </a:p>
          </p:txBody>
        </p:sp>
        <p:pic>
          <p:nvPicPr>
            <p:cNvPr id="4" name="図 3">
              <a:extLst>
                <a:ext uri="{FF2B5EF4-FFF2-40B4-BE49-F238E27FC236}">
                  <a16:creationId xmlns:a16="http://schemas.microsoft.com/office/drawing/2014/main" id="{02B37E50-2064-48BF-81CB-5BDB4895E14E}"/>
                </a:ext>
              </a:extLst>
            </p:cNvPr>
            <p:cNvPicPr>
              <a:picLocks noChangeAspect="1"/>
            </p:cNvPicPr>
            <p:nvPr/>
          </p:nvPicPr>
          <p:blipFill>
            <a:blip r:embed="rId4"/>
            <a:stretch>
              <a:fillRect/>
            </a:stretch>
          </p:blipFill>
          <p:spPr>
            <a:xfrm>
              <a:off x="758923" y="5960958"/>
              <a:ext cx="884215" cy="598145"/>
            </a:xfrm>
            <a:prstGeom prst="rect">
              <a:avLst/>
            </a:prstGeom>
          </p:spPr>
        </p:pic>
        <p:pic>
          <p:nvPicPr>
            <p:cNvPr id="5" name="図 4">
              <a:extLst>
                <a:ext uri="{FF2B5EF4-FFF2-40B4-BE49-F238E27FC236}">
                  <a16:creationId xmlns:a16="http://schemas.microsoft.com/office/drawing/2014/main" id="{ABEFC324-66D4-47F7-8EB8-94EB19F06B07}"/>
                </a:ext>
              </a:extLst>
            </p:cNvPr>
            <p:cNvPicPr>
              <a:picLocks noChangeAspect="1"/>
            </p:cNvPicPr>
            <p:nvPr/>
          </p:nvPicPr>
          <p:blipFill>
            <a:blip r:embed="rId5"/>
            <a:stretch>
              <a:fillRect/>
            </a:stretch>
          </p:blipFill>
          <p:spPr>
            <a:xfrm>
              <a:off x="8338943" y="5960958"/>
              <a:ext cx="884214" cy="598145"/>
            </a:xfrm>
            <a:prstGeom prst="rect">
              <a:avLst/>
            </a:prstGeom>
          </p:spPr>
        </p:pic>
        <p:pic>
          <p:nvPicPr>
            <p:cNvPr id="6" name="図 5">
              <a:extLst>
                <a:ext uri="{FF2B5EF4-FFF2-40B4-BE49-F238E27FC236}">
                  <a16:creationId xmlns:a16="http://schemas.microsoft.com/office/drawing/2014/main" id="{24183338-F2EE-45E4-9CAF-14C9663EC657}"/>
                </a:ext>
              </a:extLst>
            </p:cNvPr>
            <p:cNvPicPr>
              <a:picLocks noChangeAspect="1"/>
            </p:cNvPicPr>
            <p:nvPr/>
          </p:nvPicPr>
          <p:blipFill>
            <a:blip r:embed="rId6"/>
            <a:stretch>
              <a:fillRect/>
            </a:stretch>
          </p:blipFill>
          <p:spPr>
            <a:xfrm>
              <a:off x="10044418" y="5960958"/>
              <a:ext cx="884214" cy="598145"/>
            </a:xfrm>
            <a:prstGeom prst="rect">
              <a:avLst/>
            </a:prstGeom>
          </p:spPr>
        </p:pic>
      </p:grpSp>
      <p:sp>
        <p:nvSpPr>
          <p:cNvPr id="12" name="Google Shape;112;p9"/>
          <p:cNvSpPr/>
          <p:nvPr/>
        </p:nvSpPr>
        <p:spPr>
          <a:xfrm rot="10800000" flipH="1">
            <a:off x="5700000" y="762972"/>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0690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64135"/>
          </a:xfrm>
          <a:prstGeom prst="rect">
            <a:avLst/>
          </a:prstGeom>
        </p:spPr>
      </p:pic>
      <p:sp>
        <p:nvSpPr>
          <p:cNvPr id="4" name="右矢印 3"/>
          <p:cNvSpPr/>
          <p:nvPr/>
        </p:nvSpPr>
        <p:spPr>
          <a:xfrm>
            <a:off x="6704271" y="2916547"/>
            <a:ext cx="326695" cy="294822"/>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1120591588"/>
              </p:ext>
            </p:extLst>
          </p:nvPr>
        </p:nvGraphicFramePr>
        <p:xfrm>
          <a:off x="483299" y="1126637"/>
          <a:ext cx="6071325" cy="3820592"/>
        </p:xfrm>
        <a:graphic>
          <a:graphicData uri="http://schemas.openxmlformats.org/drawingml/2006/table">
            <a:tbl>
              <a:tblPr/>
              <a:tblGrid>
                <a:gridCol w="1250420">
                  <a:extLst>
                    <a:ext uri="{9D8B030D-6E8A-4147-A177-3AD203B41FA5}">
                      <a16:colId xmlns:a16="http://schemas.microsoft.com/office/drawing/2014/main" val="944424963"/>
                    </a:ext>
                  </a:extLst>
                </a:gridCol>
                <a:gridCol w="964181">
                  <a:extLst>
                    <a:ext uri="{9D8B030D-6E8A-4147-A177-3AD203B41FA5}">
                      <a16:colId xmlns:a16="http://schemas.microsoft.com/office/drawing/2014/main" val="1050557691"/>
                    </a:ext>
                  </a:extLst>
                </a:gridCol>
                <a:gridCol w="964181">
                  <a:extLst>
                    <a:ext uri="{9D8B030D-6E8A-4147-A177-3AD203B41FA5}">
                      <a16:colId xmlns:a16="http://schemas.microsoft.com/office/drawing/2014/main" val="2558997316"/>
                    </a:ext>
                  </a:extLst>
                </a:gridCol>
                <a:gridCol w="933167">
                  <a:extLst>
                    <a:ext uri="{9D8B030D-6E8A-4147-A177-3AD203B41FA5}">
                      <a16:colId xmlns:a16="http://schemas.microsoft.com/office/drawing/2014/main" val="1940427318"/>
                    </a:ext>
                  </a:extLst>
                </a:gridCol>
                <a:gridCol w="995195">
                  <a:extLst>
                    <a:ext uri="{9D8B030D-6E8A-4147-A177-3AD203B41FA5}">
                      <a16:colId xmlns:a16="http://schemas.microsoft.com/office/drawing/2014/main" val="2307975819"/>
                    </a:ext>
                  </a:extLst>
                </a:gridCol>
                <a:gridCol w="964181">
                  <a:extLst>
                    <a:ext uri="{9D8B030D-6E8A-4147-A177-3AD203B41FA5}">
                      <a16:colId xmlns:a16="http://schemas.microsoft.com/office/drawing/2014/main" val="890612311"/>
                    </a:ext>
                  </a:extLst>
                </a:gridCol>
              </a:tblGrid>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ja-JP" altLang="en-US" sz="1400" b="1" u="none" strike="noStrike" kern="1200" dirty="0">
                          <a:solidFill>
                            <a:schemeClr val="bg1"/>
                          </a:solidFill>
                          <a:effectLst/>
                          <a:latin typeface="Meiryo UI" panose="020B0604030504040204" pitchFamily="50" charset="-128"/>
                          <a:ea typeface="Meiryo UI" panose="020B0604030504040204" pitchFamily="50" charset="-128"/>
                          <a:cs typeface="+mn-cs"/>
                        </a:rPr>
                        <a:t>年齢の傾向</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1" u="none" strike="noStrike" kern="1200" dirty="0">
                          <a:solidFill>
                            <a:schemeClr val="bg1"/>
                          </a:solidFill>
                          <a:effectLst/>
                          <a:latin typeface="Meiryo UI" panose="020B0604030504040204" pitchFamily="50" charset="-128"/>
                          <a:ea typeface="Meiryo UI" panose="020B0604030504040204" pitchFamily="50" charset="-128"/>
                          <a:cs typeface="+mn-cs"/>
                        </a:rPr>
                        <a:t>2019-20</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1" u="none" strike="noStrike" kern="1200" dirty="0">
                          <a:solidFill>
                            <a:schemeClr val="bg1"/>
                          </a:solidFill>
                          <a:effectLst/>
                          <a:latin typeface="Meiryo UI" panose="020B0604030504040204" pitchFamily="50" charset="-128"/>
                          <a:ea typeface="Meiryo UI" panose="020B0604030504040204" pitchFamily="50" charset="-128"/>
                          <a:cs typeface="+mn-cs"/>
                        </a:rPr>
                        <a:t>2020-21</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1" u="none" strike="noStrike" kern="1200" dirty="0">
                          <a:solidFill>
                            <a:schemeClr val="bg1"/>
                          </a:solidFill>
                          <a:effectLst/>
                          <a:latin typeface="Meiryo UI" panose="020B0604030504040204" pitchFamily="50" charset="-128"/>
                          <a:ea typeface="Meiryo UI" panose="020B0604030504040204" pitchFamily="50" charset="-128"/>
                          <a:cs typeface="+mn-cs"/>
                        </a:rPr>
                        <a:t>2021-22</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1" u="none" strike="noStrike" kern="1200" dirty="0">
                          <a:solidFill>
                            <a:schemeClr val="bg1"/>
                          </a:solidFill>
                          <a:effectLst/>
                          <a:latin typeface="Meiryo UI" panose="020B0604030504040204" pitchFamily="50" charset="-128"/>
                          <a:ea typeface="Meiryo UI" panose="020B0604030504040204" pitchFamily="50" charset="-128"/>
                          <a:cs typeface="+mn-cs"/>
                        </a:rPr>
                        <a:t>2022-23</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1" u="none" strike="noStrike" kern="1200" dirty="0">
                          <a:solidFill>
                            <a:schemeClr val="bg1"/>
                          </a:solidFill>
                          <a:effectLst/>
                          <a:latin typeface="Meiryo UI" panose="020B0604030504040204" pitchFamily="50" charset="-128"/>
                          <a:ea typeface="Meiryo UI" panose="020B0604030504040204" pitchFamily="50" charset="-128"/>
                          <a:cs typeface="+mn-cs"/>
                        </a:rPr>
                        <a:t>2023-24</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130575948"/>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0" u="none" strike="noStrike" kern="1200" dirty="0">
                          <a:solidFill>
                            <a:schemeClr val="tx1"/>
                          </a:solidFill>
                          <a:effectLst/>
                          <a:latin typeface="Meiryo UI" panose="020B0604030504040204" pitchFamily="50" charset="-128"/>
                          <a:ea typeface="Meiryo UI" panose="020B0604030504040204" pitchFamily="50" charset="-128"/>
                          <a:cs typeface="+mn-cs"/>
                        </a:rPr>
                        <a:t>29 </a:t>
                      </a:r>
                      <a:r>
                        <a:rPr kumimoji="1" lang="ja-JP" alt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歳以下</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9.3k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11.67k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13.02k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15.48k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17.24k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10251208"/>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0" u="none" strike="noStrike" kern="1200" dirty="0">
                          <a:solidFill>
                            <a:schemeClr val="tx1"/>
                          </a:solidFill>
                          <a:effectLst/>
                          <a:latin typeface="Meiryo UI" panose="020B0604030504040204" pitchFamily="50" charset="-128"/>
                          <a:ea typeface="Meiryo UI" panose="020B0604030504040204" pitchFamily="50" charset="-128"/>
                          <a:cs typeface="+mn-cs"/>
                        </a:rPr>
                        <a:t>30-39</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61.26k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67.13k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72.87k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80.06k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a:solidFill>
                            <a:schemeClr val="tx1"/>
                          </a:solidFill>
                          <a:effectLst/>
                          <a:latin typeface="Meiryo UI" panose="020B0604030504040204" pitchFamily="50" charset="-128"/>
                          <a:ea typeface="Meiryo UI" panose="020B0604030504040204" pitchFamily="50" charset="-128"/>
                          <a:cs typeface="+mn-cs"/>
                        </a:rPr>
                        <a:t>85.4k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04425336"/>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0" u="none" strike="noStrike" kern="1200" dirty="0">
                          <a:solidFill>
                            <a:schemeClr val="tx1"/>
                          </a:solidFill>
                          <a:effectLst/>
                          <a:latin typeface="Meiryo UI" panose="020B0604030504040204" pitchFamily="50" charset="-128"/>
                          <a:ea typeface="Meiryo UI" panose="020B0604030504040204" pitchFamily="50" charset="-128"/>
                          <a:cs typeface="+mn-cs"/>
                        </a:rPr>
                        <a:t>40-49</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a:solidFill>
                            <a:schemeClr val="tx1"/>
                          </a:solidFill>
                          <a:effectLst/>
                          <a:latin typeface="Meiryo UI" panose="020B0604030504040204" pitchFamily="50" charset="-128"/>
                          <a:ea typeface="Meiryo UI" panose="020B0604030504040204" pitchFamily="50" charset="-128"/>
                          <a:cs typeface="+mn-cs"/>
                        </a:rPr>
                        <a:t>129.67k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139.32k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151.56k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161.2k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a:solidFill>
                            <a:schemeClr val="tx1"/>
                          </a:solidFill>
                          <a:effectLst/>
                          <a:latin typeface="Meiryo UI" panose="020B0604030504040204" pitchFamily="50" charset="-128"/>
                          <a:ea typeface="Meiryo UI" panose="020B0604030504040204" pitchFamily="50" charset="-128"/>
                          <a:cs typeface="+mn-cs"/>
                        </a:rPr>
                        <a:t>169.02k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24545064"/>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0" u="none" strike="noStrike" kern="1200" dirty="0">
                          <a:solidFill>
                            <a:schemeClr val="tx1"/>
                          </a:solidFill>
                          <a:effectLst/>
                          <a:latin typeface="Meiryo UI" panose="020B0604030504040204" pitchFamily="50" charset="-128"/>
                          <a:ea typeface="Meiryo UI" panose="020B0604030504040204" pitchFamily="50" charset="-128"/>
                          <a:cs typeface="+mn-cs"/>
                        </a:rPr>
                        <a:t>50-59</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191.28k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a:solidFill>
                            <a:schemeClr val="tx1"/>
                          </a:solidFill>
                          <a:effectLst/>
                          <a:latin typeface="Meiryo UI" panose="020B0604030504040204" pitchFamily="50" charset="-128"/>
                          <a:ea typeface="Meiryo UI" panose="020B0604030504040204" pitchFamily="50" charset="-128"/>
                          <a:cs typeface="+mn-cs"/>
                        </a:rPr>
                        <a:t>196.42k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205.61k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210.29k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1" u="none" strike="noStrike" kern="1200" dirty="0">
                          <a:solidFill>
                            <a:srgbClr val="FF0000"/>
                          </a:solidFill>
                          <a:effectLst/>
                          <a:latin typeface="Meiryo UI" panose="020B0604030504040204" pitchFamily="50" charset="-128"/>
                          <a:ea typeface="Meiryo UI" panose="020B0604030504040204" pitchFamily="50" charset="-128"/>
                          <a:cs typeface="+mn-cs"/>
                        </a:rPr>
                        <a:t>216.38k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8291629"/>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0" u="none" strike="noStrike" kern="1200" dirty="0">
                          <a:solidFill>
                            <a:schemeClr val="tx1"/>
                          </a:solidFill>
                          <a:effectLst/>
                          <a:latin typeface="Meiryo UI" panose="020B0604030504040204" pitchFamily="50" charset="-128"/>
                          <a:ea typeface="Meiryo UI" panose="020B0604030504040204" pitchFamily="50" charset="-128"/>
                          <a:cs typeface="+mn-cs"/>
                        </a:rPr>
                        <a:t>60-69</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193.04k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192.54k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a:solidFill>
                            <a:schemeClr val="tx1"/>
                          </a:solidFill>
                          <a:effectLst/>
                          <a:latin typeface="Meiryo UI" panose="020B0604030504040204" pitchFamily="50" charset="-128"/>
                          <a:ea typeface="Meiryo UI" panose="020B0604030504040204" pitchFamily="50" charset="-128"/>
                          <a:cs typeface="+mn-cs"/>
                        </a:rPr>
                        <a:t>196.08k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194.74k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197.06k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08513542"/>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altLang="ja-JP" sz="1400" b="0" u="none" strike="noStrike" kern="1200" dirty="0">
                          <a:solidFill>
                            <a:schemeClr val="tx1"/>
                          </a:solidFill>
                          <a:effectLst/>
                          <a:latin typeface="Meiryo UI" panose="020B0604030504040204" pitchFamily="50" charset="-128"/>
                          <a:ea typeface="Meiryo UI" panose="020B0604030504040204" pitchFamily="50" charset="-128"/>
                          <a:cs typeface="+mn-cs"/>
                        </a:rPr>
                        <a:t>70 </a:t>
                      </a:r>
                      <a:r>
                        <a:rPr kumimoji="1" lang="ja-JP" alt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歳以上</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1" u="none" strike="noStrike" kern="1200" dirty="0">
                          <a:solidFill>
                            <a:srgbClr val="FF0000"/>
                          </a:solidFill>
                          <a:effectLst/>
                          <a:latin typeface="Meiryo UI" panose="020B0604030504040204" pitchFamily="50" charset="-128"/>
                          <a:ea typeface="Meiryo UI" panose="020B0604030504040204" pitchFamily="50" charset="-128"/>
                          <a:cs typeface="+mn-cs"/>
                        </a:rPr>
                        <a:t>218.85k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1" u="none" strike="noStrike" kern="1200" dirty="0">
                          <a:solidFill>
                            <a:srgbClr val="FF0000"/>
                          </a:solidFill>
                          <a:effectLst/>
                          <a:latin typeface="Meiryo UI" panose="020B0604030504040204" pitchFamily="50" charset="-128"/>
                          <a:ea typeface="Meiryo UI" panose="020B0604030504040204" pitchFamily="50" charset="-128"/>
                          <a:cs typeface="+mn-cs"/>
                        </a:rPr>
                        <a:t>219.11k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1" u="none" strike="noStrike" kern="1200" dirty="0">
                          <a:solidFill>
                            <a:srgbClr val="FF0000"/>
                          </a:solidFill>
                          <a:effectLst/>
                          <a:latin typeface="Meiryo UI" panose="020B0604030504040204" pitchFamily="50" charset="-128"/>
                          <a:ea typeface="Meiryo UI" panose="020B0604030504040204" pitchFamily="50" charset="-128"/>
                          <a:cs typeface="+mn-cs"/>
                        </a:rPr>
                        <a:t>222.87k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1" u="none" strike="noStrike" kern="1200" dirty="0">
                          <a:solidFill>
                            <a:srgbClr val="FF0000"/>
                          </a:solidFill>
                          <a:effectLst/>
                          <a:latin typeface="Meiryo UI" panose="020B0604030504040204" pitchFamily="50" charset="-128"/>
                          <a:ea typeface="Meiryo UI" panose="020B0604030504040204" pitchFamily="50" charset="-128"/>
                          <a:cs typeface="+mn-cs"/>
                        </a:rPr>
                        <a:t>214.95k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215.13k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6714991"/>
                  </a:ext>
                </a:extLst>
              </a:tr>
              <a:tr h="4775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ja-JP" alt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未報告</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371.13k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331.6k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301.44k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277.07k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pPr marL="0" algn="ctr" defTabSz="914400" rtl="0" eaLnBrk="1" fontAlgn="ctr" latinLnBrk="0" hangingPunct="1"/>
                      <a:r>
                        <a:rPr kumimoji="1" lang="en-US" sz="1400" b="0" u="none" strike="noStrike" kern="1200" dirty="0">
                          <a:solidFill>
                            <a:schemeClr val="tx1"/>
                          </a:solidFill>
                          <a:effectLst/>
                          <a:latin typeface="Meiryo UI" panose="020B0604030504040204" pitchFamily="50" charset="-128"/>
                          <a:ea typeface="Meiryo UI" panose="020B0604030504040204" pitchFamily="50" charset="-128"/>
                          <a:cs typeface="+mn-cs"/>
                        </a:rPr>
                        <a:t>279.66k</a:t>
                      </a:r>
                    </a:p>
                  </a:txBody>
                  <a:tcPr marL="11214" marR="11214" marT="112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9867027"/>
                  </a:ext>
                </a:extLst>
              </a:tr>
            </a:tbl>
          </a:graphicData>
        </a:graphic>
      </p:graphicFrame>
      <p:sp>
        <p:nvSpPr>
          <p:cNvPr id="9" name="正方形/長方形 8"/>
          <p:cNvSpPr/>
          <p:nvPr/>
        </p:nvSpPr>
        <p:spPr>
          <a:xfrm>
            <a:off x="483299" y="3033637"/>
            <a:ext cx="6071325" cy="144761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p:cNvSpPr/>
          <p:nvPr/>
        </p:nvSpPr>
        <p:spPr>
          <a:xfrm>
            <a:off x="7180614" y="2351782"/>
            <a:ext cx="4593465" cy="1077218"/>
          </a:xfrm>
          <a:prstGeom prst="rect">
            <a:avLst/>
          </a:prstGeom>
          <a:solidFill>
            <a:srgbClr val="FFFF00"/>
          </a:solidFill>
          <a:ln w="34925" cmpd="dbl">
            <a:solidFill>
              <a:srgbClr val="FF0000">
                <a:alpha val="77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歳以上の割合が</a:t>
            </a:r>
            <a:r>
              <a:rPr kumimoji="1" lang="en-US" altLang="ja-JP" sz="2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69.82</a:t>
            </a:r>
            <a:r>
              <a:rPr kumimoji="1" lang="ja-JP" altLang="en-US" sz="2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endParaRPr kumimoji="1" lang="en-US" altLang="ja-JP" sz="2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未報告を加えると</a:t>
            </a:r>
            <a:r>
              <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53.27</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 name="タイトル 1"/>
          <p:cNvSpPr txBox="1">
            <a:spLocks/>
          </p:cNvSpPr>
          <p:nvPr/>
        </p:nvSpPr>
        <p:spPr>
          <a:xfrm>
            <a:off x="4259682" y="276061"/>
            <a:ext cx="3672637" cy="457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ロータリー会員分布、年齢の傾向</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2925" y="434675"/>
            <a:ext cx="1139040" cy="673918"/>
          </a:xfrm>
          <a:prstGeom prst="rect">
            <a:avLst/>
          </a:prstGeom>
        </p:spPr>
      </p:pic>
      <p:graphicFrame>
        <p:nvGraphicFramePr>
          <p:cNvPr id="13" name="表 12">
            <a:extLst>
              <a:ext uri="{FF2B5EF4-FFF2-40B4-BE49-F238E27FC236}">
                <a16:creationId xmlns:a16="http://schemas.microsoft.com/office/drawing/2014/main" id="{01D0B3E9-AF23-447C-8A18-FCD557C1F944}"/>
              </a:ext>
            </a:extLst>
          </p:cNvPr>
          <p:cNvGraphicFramePr>
            <a:graphicFrameLocks noGrp="1"/>
          </p:cNvGraphicFramePr>
          <p:nvPr>
            <p:extLst>
              <p:ext uri="{D42A27DB-BD31-4B8C-83A1-F6EECF244321}">
                <p14:modId xmlns:p14="http://schemas.microsoft.com/office/powerpoint/2010/main" val="1886836415"/>
              </p:ext>
            </p:extLst>
          </p:nvPr>
        </p:nvGraphicFramePr>
        <p:xfrm>
          <a:off x="483298" y="5575772"/>
          <a:ext cx="6071328" cy="996187"/>
        </p:xfrm>
        <a:graphic>
          <a:graphicData uri="http://schemas.openxmlformats.org/drawingml/2006/table">
            <a:tbl>
              <a:tblPr>
                <a:tableStyleId>{616DA210-FB5B-4158-B5E0-FEB733F419BA}</a:tableStyleId>
              </a:tblPr>
              <a:tblGrid>
                <a:gridCol w="1011888">
                  <a:extLst>
                    <a:ext uri="{9D8B030D-6E8A-4147-A177-3AD203B41FA5}">
                      <a16:colId xmlns:a16="http://schemas.microsoft.com/office/drawing/2014/main" val="434609729"/>
                    </a:ext>
                  </a:extLst>
                </a:gridCol>
                <a:gridCol w="1011888">
                  <a:extLst>
                    <a:ext uri="{9D8B030D-6E8A-4147-A177-3AD203B41FA5}">
                      <a16:colId xmlns:a16="http://schemas.microsoft.com/office/drawing/2014/main" val="95873323"/>
                    </a:ext>
                  </a:extLst>
                </a:gridCol>
                <a:gridCol w="1011888">
                  <a:extLst>
                    <a:ext uri="{9D8B030D-6E8A-4147-A177-3AD203B41FA5}">
                      <a16:colId xmlns:a16="http://schemas.microsoft.com/office/drawing/2014/main" val="2359963229"/>
                    </a:ext>
                  </a:extLst>
                </a:gridCol>
                <a:gridCol w="1011888">
                  <a:extLst>
                    <a:ext uri="{9D8B030D-6E8A-4147-A177-3AD203B41FA5}">
                      <a16:colId xmlns:a16="http://schemas.microsoft.com/office/drawing/2014/main" val="2889117475"/>
                    </a:ext>
                  </a:extLst>
                </a:gridCol>
                <a:gridCol w="1011888">
                  <a:extLst>
                    <a:ext uri="{9D8B030D-6E8A-4147-A177-3AD203B41FA5}">
                      <a16:colId xmlns:a16="http://schemas.microsoft.com/office/drawing/2014/main" val="3160625397"/>
                    </a:ext>
                  </a:extLst>
                </a:gridCol>
                <a:gridCol w="1011888">
                  <a:extLst>
                    <a:ext uri="{9D8B030D-6E8A-4147-A177-3AD203B41FA5}">
                      <a16:colId xmlns:a16="http://schemas.microsoft.com/office/drawing/2014/main" val="1524175365"/>
                    </a:ext>
                  </a:extLst>
                </a:gridCol>
              </a:tblGrid>
              <a:tr h="227628">
                <a:tc>
                  <a:txBody>
                    <a:bodyPr/>
                    <a:lstStyle/>
                    <a:p>
                      <a:pPr algn="ctr" fontAlgn="ctr"/>
                      <a:r>
                        <a:rPr lang="ja-JP" altLang="en-US" sz="1800" u="none" strike="noStrike" dirty="0">
                          <a:solidFill>
                            <a:schemeClr val="bg1"/>
                          </a:solidFill>
                          <a:effectLst/>
                          <a:latin typeface="Meiryo UI" panose="020B0604030504040204" pitchFamily="50" charset="-128"/>
                          <a:ea typeface="Meiryo UI" panose="020B0604030504040204" pitchFamily="50" charset="-128"/>
                        </a:rPr>
                        <a:t>性別</a:t>
                      </a:r>
                      <a:endParaRPr lang="ja-JP" altLang="en-US" sz="18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2060"/>
                    </a:solidFill>
                  </a:tcPr>
                </a:tc>
                <a:tc>
                  <a:txBody>
                    <a:bodyPr/>
                    <a:lstStyle/>
                    <a:p>
                      <a:pPr algn="ctr" fontAlgn="ctr"/>
                      <a:r>
                        <a:rPr lang="en-US" altLang="ja-JP" sz="1400" b="1" u="none" strike="noStrike" dirty="0">
                          <a:solidFill>
                            <a:schemeClr val="bg1"/>
                          </a:solidFill>
                          <a:effectLst/>
                          <a:latin typeface="Meiryo UI" panose="020B0604030504040204" pitchFamily="50" charset="-128"/>
                          <a:ea typeface="Meiryo UI" panose="020B0604030504040204" pitchFamily="50" charset="-128"/>
                        </a:rPr>
                        <a:t>2019-20</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2060"/>
                    </a:solidFill>
                  </a:tcPr>
                </a:tc>
                <a:tc>
                  <a:txBody>
                    <a:bodyPr/>
                    <a:lstStyle/>
                    <a:p>
                      <a:pPr algn="ctr" fontAlgn="ctr"/>
                      <a:r>
                        <a:rPr lang="en-US" altLang="ja-JP" sz="1400" b="1" u="none" strike="noStrike" dirty="0">
                          <a:solidFill>
                            <a:schemeClr val="bg1"/>
                          </a:solidFill>
                          <a:effectLst/>
                          <a:latin typeface="Meiryo UI" panose="020B0604030504040204" pitchFamily="50" charset="-128"/>
                          <a:ea typeface="Meiryo UI" panose="020B0604030504040204" pitchFamily="50" charset="-128"/>
                        </a:rPr>
                        <a:t>2020-21</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2060"/>
                    </a:solidFill>
                  </a:tcPr>
                </a:tc>
                <a:tc>
                  <a:txBody>
                    <a:bodyPr/>
                    <a:lstStyle/>
                    <a:p>
                      <a:pPr algn="ctr" fontAlgn="ctr"/>
                      <a:r>
                        <a:rPr lang="en-US" altLang="ja-JP" sz="1400" b="1" u="none" strike="noStrike" dirty="0">
                          <a:solidFill>
                            <a:schemeClr val="bg1"/>
                          </a:solidFill>
                          <a:effectLst/>
                          <a:latin typeface="Meiryo UI" panose="020B0604030504040204" pitchFamily="50" charset="-128"/>
                          <a:ea typeface="Meiryo UI" panose="020B0604030504040204" pitchFamily="50" charset="-128"/>
                        </a:rPr>
                        <a:t>2021-22</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2060"/>
                    </a:solidFill>
                  </a:tcPr>
                </a:tc>
                <a:tc>
                  <a:txBody>
                    <a:bodyPr/>
                    <a:lstStyle/>
                    <a:p>
                      <a:pPr algn="ctr" fontAlgn="ctr"/>
                      <a:r>
                        <a:rPr lang="en-US" altLang="ja-JP" sz="1400" b="1" u="none" strike="noStrike" dirty="0">
                          <a:solidFill>
                            <a:schemeClr val="bg1"/>
                          </a:solidFill>
                          <a:effectLst/>
                          <a:latin typeface="Meiryo UI" panose="020B0604030504040204" pitchFamily="50" charset="-128"/>
                          <a:ea typeface="Meiryo UI" panose="020B0604030504040204" pitchFamily="50" charset="-128"/>
                        </a:rPr>
                        <a:t>2022-23</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2060"/>
                    </a:solidFill>
                  </a:tcPr>
                </a:tc>
                <a:tc>
                  <a:txBody>
                    <a:bodyPr/>
                    <a:lstStyle/>
                    <a:p>
                      <a:pPr algn="ctr" fontAlgn="ctr"/>
                      <a:r>
                        <a:rPr lang="en-US" altLang="ja-JP" sz="1400" b="1" u="none" strike="noStrike" dirty="0">
                          <a:solidFill>
                            <a:schemeClr val="bg1"/>
                          </a:solidFill>
                          <a:effectLst/>
                          <a:latin typeface="Meiryo UI" panose="020B0604030504040204" pitchFamily="50" charset="-128"/>
                          <a:ea typeface="Meiryo UI" panose="020B0604030504040204" pitchFamily="50" charset="-128"/>
                        </a:rPr>
                        <a:t>2023-24</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2060"/>
                    </a:solidFill>
                  </a:tcPr>
                </a:tc>
                <a:extLst>
                  <a:ext uri="{0D108BD9-81ED-4DB2-BD59-A6C34878D82A}">
                    <a16:rowId xmlns:a16="http://schemas.microsoft.com/office/drawing/2014/main" val="366534584"/>
                  </a:ext>
                </a:extLst>
              </a:tr>
              <a:tr h="356171">
                <a:tc>
                  <a:txBody>
                    <a:bodyPr/>
                    <a:lstStyle/>
                    <a:p>
                      <a:pPr algn="ctr" fontAlgn="ctr"/>
                      <a:r>
                        <a:rPr lang="ja-JP" altLang="en-US" sz="1800" b="1" u="none" strike="noStrike" dirty="0">
                          <a:solidFill>
                            <a:schemeClr val="bg1"/>
                          </a:solidFill>
                          <a:effectLst/>
                          <a:latin typeface="Meiryo UI" panose="020B0604030504040204" pitchFamily="50" charset="-128"/>
                          <a:ea typeface="Meiryo UI" panose="020B0604030504040204" pitchFamily="50" charset="-128"/>
                        </a:rPr>
                        <a:t>女性</a:t>
                      </a:r>
                      <a:endParaRPr lang="ja-JP" altLang="en-US" sz="18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FF0000"/>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276.94k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280.2k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290.21k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296.11k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solidFill>
                            <a:srgbClr val="FF0000"/>
                          </a:solidFill>
                          <a:effectLst/>
                          <a:latin typeface="Meiryo UI" panose="020B0604030504040204" pitchFamily="50" charset="-128"/>
                          <a:ea typeface="Meiryo UI" panose="020B0604030504040204" pitchFamily="50" charset="-128"/>
                        </a:rPr>
                        <a:t>308.62k</a:t>
                      </a:r>
                      <a:endParaRPr lang="en-US" sz="16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4264280103"/>
                  </a:ext>
                </a:extLst>
              </a:tr>
              <a:tr h="356171">
                <a:tc>
                  <a:txBody>
                    <a:bodyPr/>
                    <a:lstStyle/>
                    <a:p>
                      <a:pPr algn="ctr" fontAlgn="ctr"/>
                      <a:r>
                        <a:rPr lang="ja-JP" altLang="en-US" sz="1800" b="1" u="none" strike="noStrike" dirty="0">
                          <a:solidFill>
                            <a:schemeClr val="bg1"/>
                          </a:solidFill>
                          <a:effectLst/>
                          <a:latin typeface="Meiryo UI" panose="020B0604030504040204" pitchFamily="50" charset="-128"/>
                          <a:ea typeface="Meiryo UI" panose="020B0604030504040204" pitchFamily="50" charset="-128"/>
                        </a:rPr>
                        <a:t>男性</a:t>
                      </a:r>
                      <a:endParaRPr lang="ja-JP" altLang="en-US" sz="1800" b="1"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solidFill>
                      <a:srgbClr val="0000FF"/>
                    </a:solidFill>
                  </a:tcPr>
                </a:tc>
                <a:tc>
                  <a:txBody>
                    <a:bodyPr/>
                    <a:lstStyle/>
                    <a:p>
                      <a:pPr algn="ctr" fontAlgn="ctr"/>
                      <a:r>
                        <a:rPr lang="en-US" sz="1600" u="none" strike="noStrike" dirty="0">
                          <a:solidFill>
                            <a:srgbClr val="FF0000"/>
                          </a:solidFill>
                          <a:effectLst/>
                          <a:latin typeface="Meiryo UI" panose="020B0604030504040204" pitchFamily="50" charset="-128"/>
                          <a:ea typeface="Meiryo UI" panose="020B0604030504040204" pitchFamily="50" charset="-128"/>
                        </a:rPr>
                        <a:t>895.96k</a:t>
                      </a:r>
                      <a:endParaRPr lang="en-US" sz="16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873.58k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865.69k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847.32k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tc>
                  <a:txBody>
                    <a:bodyPr/>
                    <a:lstStyle/>
                    <a:p>
                      <a:pPr algn="ctr" fontAlgn="ctr"/>
                      <a:r>
                        <a:rPr lang="en-US" sz="1600" u="none" strike="noStrike" dirty="0">
                          <a:effectLst/>
                          <a:latin typeface="Meiryo UI" panose="020B0604030504040204" pitchFamily="50" charset="-128"/>
                          <a:ea typeface="Meiryo UI" panose="020B0604030504040204" pitchFamily="50" charset="-128"/>
                        </a:rPr>
                        <a:t>866.76k</a:t>
                      </a:r>
                      <a:endParaRPr lang="en-US" sz="1600" b="0" i="0" u="none" strike="noStrike" dirty="0">
                        <a:solidFill>
                          <a:srgbClr val="263B4C"/>
                        </a:solidFill>
                        <a:effectLst/>
                        <a:latin typeface="Meiryo UI" panose="020B0604030504040204" pitchFamily="50" charset="-128"/>
                        <a:ea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3183365420"/>
                  </a:ext>
                </a:extLst>
              </a:tr>
            </a:tbl>
          </a:graphicData>
        </a:graphic>
      </p:graphicFrame>
      <p:sp>
        <p:nvSpPr>
          <p:cNvPr id="14" name="正方形/長方形 13">
            <a:extLst>
              <a:ext uri="{FF2B5EF4-FFF2-40B4-BE49-F238E27FC236}">
                <a16:creationId xmlns:a16="http://schemas.microsoft.com/office/drawing/2014/main" id="{6FEAF729-5A19-49F4-B7ED-B12197AB3138}"/>
              </a:ext>
            </a:extLst>
          </p:cNvPr>
          <p:cNvSpPr/>
          <p:nvPr/>
        </p:nvSpPr>
        <p:spPr>
          <a:xfrm>
            <a:off x="7371064" y="5889199"/>
            <a:ext cx="38972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1800" b="0" i="0" u="sng"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女性比率は近年増加傾向にある　</a:t>
            </a:r>
          </a:p>
        </p:txBody>
      </p:sp>
      <p:sp>
        <p:nvSpPr>
          <p:cNvPr id="15" name="Google Shape;112;p9"/>
          <p:cNvSpPr/>
          <p:nvPr/>
        </p:nvSpPr>
        <p:spPr>
          <a:xfrm rot="10800000" flipH="1">
            <a:off x="5700000" y="762972"/>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190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bg1"/>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54E5F3D-0E3F-4A18-9EF9-4D2540A3B80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39029" y="357"/>
            <a:ext cx="12192000" cy="6858000"/>
          </a:xfrm>
          <a:prstGeom prst="rect">
            <a:avLst/>
          </a:prstGeom>
        </p:spPr>
      </p:pic>
      <p:sp>
        <p:nvSpPr>
          <p:cNvPr id="3" name="正方形/長方形 2">
            <a:extLst>
              <a:ext uri="{FF2B5EF4-FFF2-40B4-BE49-F238E27FC236}">
                <a16:creationId xmlns:a16="http://schemas.microsoft.com/office/drawing/2014/main" id="{B2A9021D-2C79-4A3F-8B0F-75D7EF567F70}"/>
              </a:ext>
            </a:extLst>
          </p:cNvPr>
          <p:cNvSpPr/>
          <p:nvPr/>
        </p:nvSpPr>
        <p:spPr>
          <a:xfrm>
            <a:off x="2132013" y="5608828"/>
            <a:ext cx="7927972" cy="871492"/>
          </a:xfrm>
          <a:prstGeom prst="rect">
            <a:avLst/>
          </a:prstGeom>
          <a:solidFill>
            <a:schemeClr val="bg1"/>
          </a:solidFill>
          <a:ln w="50800" cmpd="thinThick">
            <a:solidFill>
              <a:srgbClr val="0B02C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変化してはいけないもの</a:t>
            </a: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2000" b="0"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n-cs"/>
              </a:rPr>
              <a:t>変化しても良いもの・</a:t>
            </a:r>
            <a:r>
              <a:rPr kumimoji="1" lang="ja-JP" altLang="en-US" sz="2000" b="0" i="0" u="none" strike="noStrike" kern="1200" cap="none" spc="0" normalizeH="0" baseline="0" noProof="0" dirty="0">
                <a:ln>
                  <a:noFill/>
                </a:ln>
                <a:solidFill>
                  <a:srgbClr val="4472C4"/>
                </a:solidFill>
                <a:effectLst/>
                <a:uLnTx/>
                <a:uFillTx/>
                <a:latin typeface="Meiryo UI" panose="020B0604030504040204" pitchFamily="50" charset="-128"/>
                <a:ea typeface="Meiryo UI" panose="020B0604030504040204" pitchFamily="50" charset="-128"/>
                <a:cs typeface="+mn-cs"/>
              </a:rPr>
              <a:t>変化しなければならないこと</a:t>
            </a:r>
            <a:br>
              <a:rPr kumimoji="1" lang="en-US" altLang="ja-JP"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2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クラブの現状から、地域社会に即したビジョンと戦略計画を立てましょう！</a:t>
            </a:r>
          </a:p>
        </p:txBody>
      </p:sp>
      <p:pic>
        <p:nvPicPr>
          <p:cNvPr id="2" name="図 1"/>
          <p:cNvPicPr>
            <a:picLocks noChangeAspect="1"/>
          </p:cNvPicPr>
          <p:nvPr/>
        </p:nvPicPr>
        <p:blipFill>
          <a:blip r:embed="rId3"/>
          <a:stretch>
            <a:fillRect/>
          </a:stretch>
        </p:blipFill>
        <p:spPr>
          <a:xfrm>
            <a:off x="2966163" y="3645124"/>
            <a:ext cx="1286743" cy="1084842"/>
          </a:xfrm>
          <a:prstGeom prst="roundRect">
            <a:avLst>
              <a:gd name="adj" fmla="val 8594"/>
            </a:avLst>
          </a:prstGeom>
          <a:solidFill>
            <a:srgbClr val="FFFFFF">
              <a:shade val="85000"/>
            </a:srgbClr>
          </a:solidFill>
          <a:ln>
            <a:noFill/>
          </a:ln>
          <a:effectLst/>
        </p:spPr>
      </p:pic>
      <p:pic>
        <p:nvPicPr>
          <p:cNvPr id="4" name="図 3"/>
          <p:cNvPicPr>
            <a:picLocks noChangeAspect="1"/>
          </p:cNvPicPr>
          <p:nvPr/>
        </p:nvPicPr>
        <p:blipFill>
          <a:blip r:embed="rId4"/>
          <a:stretch>
            <a:fillRect/>
          </a:stretch>
        </p:blipFill>
        <p:spPr>
          <a:xfrm>
            <a:off x="4662114" y="3645124"/>
            <a:ext cx="1286743" cy="1084842"/>
          </a:xfrm>
          <a:prstGeom prst="roundRect">
            <a:avLst>
              <a:gd name="adj" fmla="val 8594"/>
            </a:avLst>
          </a:prstGeom>
          <a:solidFill>
            <a:srgbClr val="FFFFFF">
              <a:shade val="85000"/>
            </a:srgbClr>
          </a:solidFill>
          <a:ln>
            <a:noFill/>
          </a:ln>
          <a:effectLst/>
        </p:spPr>
      </p:pic>
      <p:pic>
        <p:nvPicPr>
          <p:cNvPr id="9" name="図 8"/>
          <p:cNvPicPr>
            <a:picLocks noChangeAspect="1"/>
          </p:cNvPicPr>
          <p:nvPr/>
        </p:nvPicPr>
        <p:blipFill>
          <a:blip r:embed="rId5"/>
          <a:stretch>
            <a:fillRect/>
          </a:stretch>
        </p:blipFill>
        <p:spPr>
          <a:xfrm>
            <a:off x="6358064" y="3645124"/>
            <a:ext cx="1190253" cy="1084842"/>
          </a:xfrm>
          <a:prstGeom prst="roundRect">
            <a:avLst>
              <a:gd name="adj" fmla="val 8594"/>
            </a:avLst>
          </a:prstGeom>
          <a:solidFill>
            <a:srgbClr val="FFFFFF">
              <a:shade val="85000"/>
            </a:srgbClr>
          </a:solidFill>
          <a:ln>
            <a:noFill/>
          </a:ln>
          <a:effectLst/>
        </p:spPr>
      </p:pic>
      <p:pic>
        <p:nvPicPr>
          <p:cNvPr id="12" name="図 11"/>
          <p:cNvPicPr>
            <a:picLocks noChangeAspect="1"/>
          </p:cNvPicPr>
          <p:nvPr/>
        </p:nvPicPr>
        <p:blipFill>
          <a:blip r:embed="rId6"/>
          <a:stretch>
            <a:fillRect/>
          </a:stretch>
        </p:blipFill>
        <p:spPr>
          <a:xfrm>
            <a:off x="7957525" y="3645124"/>
            <a:ext cx="1190253" cy="1084842"/>
          </a:xfrm>
          <a:prstGeom prst="roundRect">
            <a:avLst>
              <a:gd name="adj" fmla="val 8594"/>
            </a:avLst>
          </a:prstGeom>
          <a:solidFill>
            <a:srgbClr val="FFFFFF">
              <a:shade val="85000"/>
            </a:srgbClr>
          </a:solidFill>
          <a:ln>
            <a:noFill/>
          </a:ln>
          <a:effectLst/>
        </p:spPr>
      </p:pic>
      <p:sp>
        <p:nvSpPr>
          <p:cNvPr id="15" name="正方形/長方形 14"/>
          <p:cNvSpPr/>
          <p:nvPr/>
        </p:nvSpPr>
        <p:spPr>
          <a:xfrm>
            <a:off x="3925619" y="4973275"/>
            <a:ext cx="4262705" cy="369332"/>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親睦・高潔性・多様性・奉仕・リーダーシップ</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F1C64F47-11B5-4554-9AEE-5A2CE0655C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7525" y="155275"/>
            <a:ext cx="1139040" cy="673918"/>
          </a:xfrm>
          <a:prstGeom prst="rect">
            <a:avLst/>
          </a:prstGeom>
        </p:spPr>
      </p:pic>
      <p:sp>
        <p:nvSpPr>
          <p:cNvPr id="18" name="タイトル 1">
            <a:extLst>
              <a:ext uri="{FF2B5EF4-FFF2-40B4-BE49-F238E27FC236}">
                <a16:creationId xmlns:a16="http://schemas.microsoft.com/office/drawing/2014/main" id="{9132E5FF-D659-452B-9D46-E2D3FC234F79}"/>
              </a:ext>
            </a:extLst>
          </p:cNvPr>
          <p:cNvSpPr txBox="1">
            <a:spLocks/>
          </p:cNvSpPr>
          <p:nvPr/>
        </p:nvSpPr>
        <p:spPr>
          <a:xfrm>
            <a:off x="4437584" y="197697"/>
            <a:ext cx="3316833" cy="433799"/>
          </a:xfrm>
          <a:prstGeom prst="rect">
            <a:avLst/>
          </a:prstGeom>
          <a:noFill/>
          <a:ln w="28575">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2015</a:t>
            </a: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年</a:t>
            </a:r>
            <a:r>
              <a:rPr kumimoji="1" lang="en-US" altLang="ja-JP"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10</a:t>
            </a: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j-cs"/>
              </a:rPr>
              <a:t>月理事会の決定</a:t>
            </a:r>
          </a:p>
        </p:txBody>
      </p:sp>
      <p:sp>
        <p:nvSpPr>
          <p:cNvPr id="19" name="Google Shape;112;p9">
            <a:extLst>
              <a:ext uri="{FF2B5EF4-FFF2-40B4-BE49-F238E27FC236}">
                <a16:creationId xmlns:a16="http://schemas.microsoft.com/office/drawing/2014/main" id="{6EE631C8-F8C3-4B0D-B5CC-A9F46DC38066}"/>
              </a:ext>
            </a:extLst>
          </p:cNvPr>
          <p:cNvSpPr/>
          <p:nvPr/>
        </p:nvSpPr>
        <p:spPr>
          <a:xfrm rot="10800000" flipH="1">
            <a:off x="5700000" y="696297"/>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4" name="グループ化 13">
            <a:extLst>
              <a:ext uri="{FF2B5EF4-FFF2-40B4-BE49-F238E27FC236}">
                <a16:creationId xmlns:a16="http://schemas.microsoft.com/office/drawing/2014/main" id="{CAA93FB9-AECA-4020-998C-CBA111EE34B1}"/>
              </a:ext>
            </a:extLst>
          </p:cNvPr>
          <p:cNvGrpSpPr/>
          <p:nvPr/>
        </p:nvGrpSpPr>
        <p:grpSpPr>
          <a:xfrm>
            <a:off x="797620" y="1884725"/>
            <a:ext cx="10596759" cy="1112755"/>
            <a:chOff x="985941" y="1713979"/>
            <a:chExt cx="9845582" cy="887647"/>
          </a:xfrm>
        </p:grpSpPr>
        <p:sp>
          <p:nvSpPr>
            <p:cNvPr id="11" name="テキスト ボックス 10">
              <a:extLst>
                <a:ext uri="{FF2B5EF4-FFF2-40B4-BE49-F238E27FC236}">
                  <a16:creationId xmlns:a16="http://schemas.microsoft.com/office/drawing/2014/main" id="{A59A3741-591D-4A49-A48B-60C7DCA89C69}"/>
                </a:ext>
              </a:extLst>
            </p:cNvPr>
            <p:cNvSpPr txBox="1"/>
            <p:nvPr/>
          </p:nvSpPr>
          <p:spPr>
            <a:xfrm>
              <a:off x="985941" y="1733785"/>
              <a:ext cx="2876532" cy="861518"/>
            </a:xfrm>
            <a:prstGeom prst="roundRect">
              <a:avLst/>
            </a:prstGeom>
            <a:solidFill>
              <a:srgbClr val="0000FF"/>
            </a:solidFill>
            <a:ln w="57150">
              <a:solidFill>
                <a:schemeClr val="accent5"/>
              </a:solidFill>
            </a:ln>
          </p:spPr>
          <p:txBody>
            <a:bodyPr wrap="none" rtlCol="0" anchor="ctr">
              <a:spAutoFit/>
            </a:bodyPr>
            <a:lstStyle/>
            <a:p>
              <a:pPr algn="ctr"/>
              <a:r>
                <a:rPr lang="ja-JP" altLang="en-US" sz="2000" dirty="0">
                  <a:solidFill>
                    <a:schemeClr val="bg1"/>
                  </a:solidFill>
                  <a:latin typeface="Meiryo UI" panose="020B0604030504040204" pitchFamily="50" charset="-128"/>
                  <a:ea typeface="Meiryo UI" panose="020B0604030504040204" pitchFamily="50" charset="-128"/>
                </a:rPr>
                <a:t>ロータリーは時代に</a:t>
              </a:r>
              <a:endParaRPr lang="en-US" altLang="ja-JP" sz="2000" dirty="0">
                <a:solidFill>
                  <a:schemeClr val="bg1"/>
                </a:solidFill>
                <a:latin typeface="Meiryo UI" panose="020B0604030504040204" pitchFamily="50" charset="-128"/>
                <a:ea typeface="Meiryo UI" panose="020B0604030504040204" pitchFamily="50" charset="-128"/>
              </a:endParaRPr>
            </a:p>
            <a:p>
              <a:pPr algn="ctr"/>
              <a:r>
                <a:rPr kumimoji="1" lang="ja-JP" altLang="en-US" sz="2000" dirty="0">
                  <a:solidFill>
                    <a:schemeClr val="bg1"/>
                  </a:solidFill>
                  <a:latin typeface="Meiryo UI" panose="020B0604030504040204" pitchFamily="50" charset="-128"/>
                  <a:ea typeface="Meiryo UI" panose="020B0604030504040204" pitchFamily="50" charset="-128"/>
                </a:rPr>
                <a:t>追いつ</a:t>
              </a:r>
              <a:r>
                <a:rPr lang="ja-JP" altLang="en-US" sz="2000" dirty="0">
                  <a:solidFill>
                    <a:schemeClr val="bg1"/>
                  </a:solidFill>
                  <a:latin typeface="Meiryo UI" panose="020B0604030504040204" pitchFamily="50" charset="-128"/>
                  <a:ea typeface="Meiryo UI" panose="020B0604030504040204" pitchFamily="50" charset="-128"/>
                </a:rPr>
                <a:t>いていかねばならない</a:t>
              </a:r>
              <a:endParaRPr kumimoji="1" lang="ja-JP" altLang="en-US" sz="2000" dirty="0">
                <a:solidFill>
                  <a:schemeClr val="bg1"/>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B3F8E38D-A980-4982-B98B-DE6A66E741D6}"/>
                </a:ext>
              </a:extLst>
            </p:cNvPr>
            <p:cNvSpPr txBox="1"/>
            <p:nvPr/>
          </p:nvSpPr>
          <p:spPr>
            <a:xfrm>
              <a:off x="4470465" y="1740108"/>
              <a:ext cx="2876532" cy="861518"/>
            </a:xfrm>
            <a:prstGeom prst="roundRect">
              <a:avLst/>
            </a:prstGeom>
            <a:solidFill>
              <a:srgbClr val="0000FF"/>
            </a:solidFill>
            <a:ln w="57150">
              <a:solidFill>
                <a:schemeClr val="accent5"/>
              </a:solidFill>
            </a:ln>
          </p:spPr>
          <p:txBody>
            <a:bodyPr wrap="none" rtlCol="0" anchor="ctr">
              <a:spAutoFit/>
            </a:bodyPr>
            <a:lstStyle/>
            <a:p>
              <a:pPr algn="ctr"/>
              <a:r>
                <a:rPr lang="ja-JP" altLang="en-US" sz="2000" dirty="0">
                  <a:solidFill>
                    <a:schemeClr val="bg1"/>
                  </a:solidFill>
                  <a:latin typeface="Meiryo UI" panose="020B0604030504040204" pitchFamily="50" charset="-128"/>
                  <a:ea typeface="Meiryo UI" panose="020B0604030504040204" pitchFamily="50" charset="-128"/>
                </a:rPr>
                <a:t>ロータリーは時代に</a:t>
              </a:r>
              <a:endParaRPr lang="en-US" altLang="ja-JP" sz="2000" dirty="0">
                <a:solidFill>
                  <a:schemeClr val="bg1"/>
                </a:solidFill>
                <a:latin typeface="Meiryo UI" panose="020B0604030504040204" pitchFamily="50" charset="-128"/>
                <a:ea typeface="Meiryo UI" panose="020B0604030504040204" pitchFamily="50" charset="-128"/>
              </a:endParaRPr>
            </a:p>
            <a:p>
              <a:pPr algn="ctr"/>
              <a:r>
                <a:rPr lang="ja-JP" altLang="en-US" sz="2000" dirty="0">
                  <a:solidFill>
                    <a:schemeClr val="bg1"/>
                  </a:solidFill>
                  <a:latin typeface="Meiryo UI" panose="020B0604030504040204" pitchFamily="50" charset="-128"/>
                  <a:ea typeface="Meiryo UI" panose="020B0604030504040204" pitchFamily="50" charset="-128"/>
                </a:rPr>
                <a:t>適応しなければならない</a:t>
              </a:r>
              <a:endParaRPr kumimoji="1" lang="ja-JP" altLang="en-US" sz="2000" dirty="0">
                <a:solidFill>
                  <a:schemeClr val="bg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28B7363-F669-4BE4-B5C6-5EBD2EF7DAB4}"/>
                </a:ext>
              </a:extLst>
            </p:cNvPr>
            <p:cNvSpPr txBox="1"/>
            <p:nvPr/>
          </p:nvSpPr>
          <p:spPr>
            <a:xfrm>
              <a:off x="7954990" y="1713979"/>
              <a:ext cx="2876533" cy="861518"/>
            </a:xfrm>
            <a:prstGeom prst="roundRect">
              <a:avLst/>
            </a:prstGeom>
            <a:solidFill>
              <a:srgbClr val="0000FF"/>
            </a:solidFill>
            <a:ln w="57150">
              <a:solidFill>
                <a:schemeClr val="accent5"/>
              </a:solidFill>
            </a:ln>
          </p:spPr>
          <p:txBody>
            <a:bodyPr wrap="none" rtlCol="0" anchor="ctr">
              <a:spAutoFit/>
            </a:bodyPr>
            <a:lstStyle/>
            <a:p>
              <a:pPr algn="ctr"/>
              <a:r>
                <a:rPr lang="ja-JP" altLang="en-US" sz="2000" dirty="0">
                  <a:solidFill>
                    <a:schemeClr val="bg1"/>
                  </a:solidFill>
                  <a:latin typeface="Meiryo UI" panose="020B0604030504040204" pitchFamily="50" charset="-128"/>
                  <a:ea typeface="Meiryo UI" panose="020B0604030504040204" pitchFamily="50" charset="-128"/>
                </a:rPr>
                <a:t>ロータリーは将来への備えが</a:t>
              </a:r>
              <a:endParaRPr lang="en-US" altLang="ja-JP" sz="2000" dirty="0">
                <a:solidFill>
                  <a:schemeClr val="bg1"/>
                </a:solidFill>
                <a:latin typeface="Meiryo UI" panose="020B0604030504040204" pitchFamily="50" charset="-128"/>
                <a:ea typeface="Meiryo UI" panose="020B0604030504040204" pitchFamily="50" charset="-128"/>
              </a:endParaRPr>
            </a:p>
            <a:p>
              <a:pPr algn="ctr"/>
              <a:r>
                <a:rPr lang="ja-JP" altLang="en-US" sz="2000" dirty="0">
                  <a:solidFill>
                    <a:schemeClr val="bg1"/>
                  </a:solidFill>
                  <a:latin typeface="Meiryo UI" panose="020B0604030504040204" pitchFamily="50" charset="-128"/>
                  <a:ea typeface="Meiryo UI" panose="020B0604030504040204" pitchFamily="50" charset="-128"/>
                </a:rPr>
                <a:t>できていなければならない</a:t>
              </a:r>
              <a:endParaRPr kumimoji="1" lang="ja-JP" altLang="en-US" sz="2000" dirty="0">
                <a:solidFill>
                  <a:schemeClr val="bg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8992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54E5F3D-0E3F-4A18-9EF9-4D2540A3B80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8" name="グラフ 7">
            <a:extLst>
              <a:ext uri="{FF2B5EF4-FFF2-40B4-BE49-F238E27FC236}">
                <a16:creationId xmlns:a16="http://schemas.microsoft.com/office/drawing/2014/main" id="{2F07B682-A66A-4FE2-AC49-59FE0E3EE6E3}"/>
              </a:ext>
            </a:extLst>
          </p:cNvPr>
          <p:cNvGraphicFramePr>
            <a:graphicFrameLocks/>
          </p:cNvGraphicFramePr>
          <p:nvPr>
            <p:extLst>
              <p:ext uri="{D42A27DB-BD31-4B8C-83A1-F6EECF244321}">
                <p14:modId xmlns:p14="http://schemas.microsoft.com/office/powerpoint/2010/main" val="644313503"/>
              </p:ext>
            </p:extLst>
          </p:nvPr>
        </p:nvGraphicFramePr>
        <p:xfrm>
          <a:off x="168771" y="554182"/>
          <a:ext cx="11888910" cy="6183436"/>
        </p:xfrm>
        <a:graphic>
          <a:graphicData uri="http://schemas.openxmlformats.org/drawingml/2006/chart">
            <c:chart xmlns:c="http://schemas.openxmlformats.org/drawingml/2006/chart" xmlns:r="http://schemas.openxmlformats.org/officeDocument/2006/relationships" r:id="rId3"/>
          </a:graphicData>
        </a:graphic>
      </p:graphicFrame>
      <p:sp>
        <p:nvSpPr>
          <p:cNvPr id="6" name="タイトル 1"/>
          <p:cNvSpPr txBox="1">
            <a:spLocks/>
          </p:cNvSpPr>
          <p:nvPr/>
        </p:nvSpPr>
        <p:spPr>
          <a:xfrm>
            <a:off x="4021272" y="275334"/>
            <a:ext cx="4149455" cy="433799"/>
          </a:xfrm>
          <a:prstGeom prst="rect">
            <a:avLst/>
          </a:prstGeom>
          <a:solidFill>
            <a:schemeClr val="bg1"/>
          </a:solidFill>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j-cs"/>
              </a:rPr>
              <a:t>日本のロータリークラブ数・会員数の変遷</a:t>
            </a:r>
          </a:p>
        </p:txBody>
      </p:sp>
      <p:sp>
        <p:nvSpPr>
          <p:cNvPr id="2" name="テキスト ボックス 1"/>
          <p:cNvSpPr txBox="1"/>
          <p:nvPr/>
        </p:nvSpPr>
        <p:spPr>
          <a:xfrm>
            <a:off x="7915901" y="731740"/>
            <a:ext cx="3410309" cy="1483576"/>
          </a:xfrm>
          <a:prstGeom prst="ellipse">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2024</a:t>
            </a:r>
            <a:r>
              <a:rPr kumimoji="1" lang="ja-JP" altLang="en-US" sz="16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年</a:t>
            </a:r>
            <a:r>
              <a:rPr lang="en-US" altLang="ja-JP" sz="1600" dirty="0">
                <a:solidFill>
                  <a:schemeClr val="accent1">
                    <a:lumMod val="50000"/>
                  </a:schemeClr>
                </a:solidFill>
                <a:latin typeface="Meiryo UI" panose="020B0604030504040204" pitchFamily="50" charset="-128"/>
                <a:ea typeface="Meiryo UI" panose="020B0604030504040204" pitchFamily="50" charset="-128"/>
              </a:rPr>
              <a:t>10</a:t>
            </a:r>
            <a:r>
              <a:rPr kumimoji="1" lang="ja-JP" altLang="en-US" sz="16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月</a:t>
            </a:r>
            <a:r>
              <a:rPr kumimoji="1" lang="en-US" altLang="ja-JP" sz="16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14</a:t>
            </a:r>
            <a:r>
              <a:rPr kumimoji="1" lang="ja-JP" altLang="en-US" sz="14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日現在</a:t>
            </a:r>
            <a:endParaRPr kumimoji="1" lang="en-US" altLang="ja-JP" sz="16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 </a:t>
            </a:r>
            <a:r>
              <a:rPr lang="ja-JP" altLang="en-US" dirty="0">
                <a:solidFill>
                  <a:schemeClr val="accent1">
                    <a:lumMod val="50000"/>
                  </a:schemeClr>
                </a:solidFill>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会員数  　</a:t>
            </a:r>
            <a:r>
              <a:rPr kumimoji="1" lang="en-US" altLang="ja-JP" sz="18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83,962</a:t>
            </a: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 　クラブ数　 　</a:t>
            </a:r>
            <a:r>
              <a:rPr kumimoji="1" lang="en-US" altLang="ja-JP" sz="18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rPr>
              <a:t>2,204 </a:t>
            </a:r>
            <a:endParaRPr kumimoji="1" lang="ja-JP" altLang="en-US" sz="1800" b="0" i="0" u="none" strike="noStrike" kern="1200" cap="none" spc="0" normalizeH="0" baseline="0" noProof="0" dirty="0">
              <a:ln>
                <a:noFill/>
              </a:ln>
              <a:solidFill>
                <a:schemeClr val="accent1">
                  <a:lumMod val="50000"/>
                </a:schemeClr>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0FF5519E-2221-459F-B0E6-71A63C247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7525" y="155275"/>
            <a:ext cx="1139040" cy="673918"/>
          </a:xfrm>
          <a:prstGeom prst="rect">
            <a:avLst/>
          </a:prstGeom>
        </p:spPr>
      </p:pic>
      <p:sp>
        <p:nvSpPr>
          <p:cNvPr id="9" name="Google Shape;112;p9"/>
          <p:cNvSpPr/>
          <p:nvPr/>
        </p:nvSpPr>
        <p:spPr>
          <a:xfrm rot="10800000" flipH="1">
            <a:off x="5699999" y="709133"/>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9787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D17B909-5888-4BD9-B9D1-01DB2C92A22E}"/>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角丸四角形 13"/>
          <p:cNvSpPr/>
          <p:nvPr/>
        </p:nvSpPr>
        <p:spPr>
          <a:xfrm>
            <a:off x="776746" y="3705831"/>
            <a:ext cx="4653365" cy="2946400"/>
          </a:xfrm>
          <a:prstGeom prst="roundRect">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楕円 7">
            <a:extLst>
              <a:ext uri="{FF2B5EF4-FFF2-40B4-BE49-F238E27FC236}">
                <a16:creationId xmlns:a16="http://schemas.microsoft.com/office/drawing/2014/main" id="{B9DCA200-710D-4B3A-BDDC-3720CB5BD355}"/>
              </a:ext>
            </a:extLst>
          </p:cNvPr>
          <p:cNvSpPr/>
          <p:nvPr/>
        </p:nvSpPr>
        <p:spPr>
          <a:xfrm>
            <a:off x="776746" y="988908"/>
            <a:ext cx="4653364" cy="2287692"/>
          </a:xfrm>
          <a:prstGeom prst="ellipse">
            <a:avLst/>
          </a:prstGeom>
          <a:solidFill>
            <a:srgbClr val="4472C4"/>
          </a:solidFill>
          <a:ln w="5715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2002</a:t>
            </a:r>
            <a:r>
              <a:rPr kumimoji="0" lang="ja-JP" altLang="en-US"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0" lang="en-US" altLang="ja-JP"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2004</a:t>
            </a:r>
            <a:r>
              <a:rPr kumimoji="0" lang="ja-JP" altLang="en-US"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0" lang="en-US" altLang="ja-JP" sz="24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CLP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ガバナー補佐・地区研修リーダー</a:t>
            </a:r>
            <a:endParaRPr kumimoji="0" lang="en-US" altLang="ja-JP"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クラブの長期的な発展と活性化</a:t>
            </a:r>
            <a:endParaRPr kumimoji="0" lang="en-US" altLang="ja-JP"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C051C555-E4FE-447C-8B14-E2AF466C9E1D}"/>
              </a:ext>
            </a:extLst>
          </p:cNvPr>
          <p:cNvSpPr/>
          <p:nvPr/>
        </p:nvSpPr>
        <p:spPr>
          <a:xfrm>
            <a:off x="6562118" y="1130633"/>
            <a:ext cx="4550382" cy="1605064"/>
          </a:xfrm>
          <a:prstGeom prst="ellipse">
            <a:avLst/>
          </a:prstGeom>
          <a:solidFill>
            <a:srgbClr val="FFC000"/>
          </a:solidFill>
          <a:ln w="571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2011</a:t>
            </a:r>
            <a:r>
              <a:rPr kumimoji="0" lang="ja-JP" altLang="en-US"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年ブランデイング戦略</a:t>
            </a:r>
            <a:endParaRPr kumimoji="0" lang="en-US" altLang="ja-JP"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４つの試験的</a:t>
            </a:r>
            <a:r>
              <a:rPr kumimoji="0" lang="en-US" altLang="ja-JP"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衛星・法人・柔軟性</a:t>
            </a:r>
          </a:p>
        </p:txBody>
      </p:sp>
      <p:sp>
        <p:nvSpPr>
          <p:cNvPr id="11" name="正方形/長方形 10">
            <a:extLst>
              <a:ext uri="{FF2B5EF4-FFF2-40B4-BE49-F238E27FC236}">
                <a16:creationId xmlns:a16="http://schemas.microsoft.com/office/drawing/2014/main" id="{229FB3F8-E3CE-4682-90EE-4A35B10C9B72}"/>
              </a:ext>
            </a:extLst>
          </p:cNvPr>
          <p:cNvSpPr/>
          <p:nvPr/>
        </p:nvSpPr>
        <p:spPr>
          <a:xfrm>
            <a:off x="6915489" y="3121043"/>
            <a:ext cx="4653364" cy="3525677"/>
          </a:xfrm>
          <a:prstGeom prst="rect">
            <a:avLst/>
          </a:prstGeom>
          <a:solidFill>
            <a:schemeClr val="bg1"/>
          </a:solidFill>
          <a:ln w="57150" cap="flat" cmpd="sng" algn="ctr">
            <a:solidFill>
              <a:srgbClr val="4472C4">
                <a:shade val="50000"/>
              </a:srgbClr>
            </a:solidFill>
            <a:prstDash val="solid"/>
            <a:miter lim="800000"/>
          </a:ln>
          <a:effectLst/>
        </p:spPr>
        <p:txBody>
          <a:bodyPr rtlCol="0" anchor="ct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2016</a:t>
            </a: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年規定審議会　</a:t>
            </a:r>
            <a:r>
              <a:rPr kumimoji="0" lang="ja-JP" altLang="en-US" kern="0" dirty="0">
                <a:solidFill>
                  <a:srgbClr val="FF0000"/>
                </a:solidFill>
                <a:highlight>
                  <a:srgbClr val="FFFF00"/>
                </a:highlight>
                <a:latin typeface="Meiryo UI" panose="020B0604030504040204" pitchFamily="50" charset="-128"/>
                <a:ea typeface="Meiryo UI" panose="020B0604030504040204" pitchFamily="50" charset="-128"/>
              </a:rPr>
              <a:t>→「柔軟性」の導入</a:t>
            </a:r>
            <a:endParaRPr kumimoji="0" lang="en-US" altLang="ja-JP" sz="2000" b="0" i="0" u="none" strike="noStrike" kern="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・例会の</a:t>
            </a:r>
            <a:r>
              <a:rPr kumimoji="0" lang="ja-JP" altLang="en-US" sz="200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柔軟性</a:t>
            </a: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、会員の多様性の導入</a:t>
            </a:r>
            <a:endPar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（例外規定の採用）</a:t>
            </a:r>
            <a:endPar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endPar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lvl="0">
              <a:lnSpc>
                <a:spcPts val="2800"/>
              </a:lnSpc>
              <a:defRPr/>
            </a:pPr>
            <a:r>
              <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年規定審議会　</a:t>
            </a:r>
            <a:r>
              <a:rPr kumimoji="0" lang="ja-JP" altLang="en-US" kern="0" dirty="0">
                <a:solidFill>
                  <a:srgbClr val="FF0000"/>
                </a:solidFill>
                <a:highlight>
                  <a:srgbClr val="FFFF00"/>
                </a:highlight>
                <a:latin typeface="Meiryo UI" panose="020B0604030504040204" pitchFamily="50" charset="-128"/>
                <a:ea typeface="Meiryo UI" panose="020B0604030504040204" pitchFamily="50" charset="-128"/>
              </a:rPr>
              <a:t>→「柔軟性」の推進</a:t>
            </a:r>
            <a:endParaRPr kumimoji="0" lang="en-US" altLang="ja-JP" b="0" i="0" u="none" strike="noStrike" kern="0" cap="none" spc="0" normalizeH="0" baseline="0" noProof="0" dirty="0">
              <a:ln>
                <a:noFill/>
              </a:ln>
              <a:solidFill>
                <a:srgbClr val="002060"/>
              </a:solidFill>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RAC</a:t>
            </a: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の</a:t>
            </a:r>
            <a:r>
              <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RI</a:t>
            </a: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加盟、柔軟性の推進</a:t>
            </a:r>
            <a:endPar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・ビジョン声明と</a:t>
            </a:r>
            <a:r>
              <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4</a:t>
            </a:r>
            <a:r>
              <a:rPr kumimoji="0" lang="ja-JP" altLang="en-US" sz="2000" b="0" i="0" u="none" strike="noStrike" kern="0" cap="none" spc="0" normalizeH="0" baseline="0" noProof="0" dirty="0" err="1">
                <a:ln>
                  <a:noFill/>
                </a:ln>
                <a:solidFill>
                  <a:srgbClr val="002060"/>
                </a:solidFill>
                <a:effectLst/>
                <a:uLnTx/>
                <a:uFillTx/>
                <a:latin typeface="Meiryo UI" panose="020B0604030504040204" pitchFamily="50" charset="-128"/>
                <a:ea typeface="Meiryo UI" panose="020B0604030504040204" pitchFamily="50" charset="-128"/>
                <a:cs typeface="+mn-cs"/>
              </a:rPr>
              <a:t>つの優</a:t>
            </a: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先事項</a:t>
            </a:r>
            <a:endPar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～行動計画</a:t>
            </a:r>
            <a:r>
              <a:rPr kumimoji="0" lang="en-US" altLang="ja-JP"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2019~2024</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・事実上の</a:t>
            </a:r>
            <a:r>
              <a:rPr kumimoji="0" lang="ja-JP" altLang="en-US" sz="2000" b="0" i="0" u="none" strike="noStrike" kern="0" cap="none" spc="0" normalizeH="0" baseline="0" noProof="0" dirty="0">
                <a:ln>
                  <a:noFill/>
                </a:ln>
                <a:solidFill>
                  <a:srgbClr val="002060"/>
                </a:solidFill>
                <a:effectLst/>
                <a:highlight>
                  <a:srgbClr val="FFFF00"/>
                </a:highlight>
                <a:uLnTx/>
                <a:uFillTx/>
                <a:latin typeface="Meiryo UI" panose="020B0604030504040204" pitchFamily="50" charset="-128"/>
                <a:ea typeface="Meiryo UI" panose="020B0604030504040204" pitchFamily="50" charset="-128"/>
                <a:cs typeface="+mn-cs"/>
              </a:rPr>
              <a:t>職業分類の廃止</a:t>
            </a:r>
          </a:p>
        </p:txBody>
      </p:sp>
      <p:pic>
        <p:nvPicPr>
          <p:cNvPr id="1026" name="Picture 2" descr="https://www.rotaryskopjecentar.mk/wp-content/uploads/2021/03/ideas-1024x585.jpg"/>
          <p:cNvPicPr>
            <a:picLocks noChangeAspect="1" noChangeArrowheads="1"/>
          </p:cNvPicPr>
          <p:nvPr/>
        </p:nvPicPr>
        <p:blipFill rotWithShape="1">
          <a:blip r:embed="rId3">
            <a:extLst>
              <a:ext uri="{28A0092B-C50C-407E-A947-70E740481C1C}">
                <a14:useLocalDpi xmlns:a14="http://schemas.microsoft.com/office/drawing/2010/main" val="0"/>
              </a:ext>
            </a:extLst>
          </a:blip>
          <a:srcRect l="28814" t="47048" r="26654" b="21271"/>
          <a:stretch/>
        </p:blipFill>
        <p:spPr bwMode="auto">
          <a:xfrm>
            <a:off x="1149008" y="4599754"/>
            <a:ext cx="3917421" cy="159216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1595925" y="3952738"/>
            <a:ext cx="30235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sng"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ロータリーを表す言葉の変更</a:t>
            </a:r>
            <a:endParaRPr kumimoji="0" lang="en-US" altLang="ja-JP" sz="2000" b="0" i="0" u="sng"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a:extLst>
              <a:ext uri="{FF2B5EF4-FFF2-40B4-BE49-F238E27FC236}">
                <a16:creationId xmlns:a16="http://schemas.microsoft.com/office/drawing/2014/main" id="{5DD4DC86-620E-4615-B8BE-4B3C4635EEC0}"/>
              </a:ext>
            </a:extLst>
          </p:cNvPr>
          <p:cNvSpPr/>
          <p:nvPr/>
        </p:nvSpPr>
        <p:spPr>
          <a:xfrm>
            <a:off x="4851108" y="257097"/>
            <a:ext cx="24897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国際ロータリーの変化</a:t>
            </a:r>
          </a:p>
        </p:txBody>
      </p:sp>
      <p:pic>
        <p:nvPicPr>
          <p:cNvPr id="16" name="図 15">
            <a:extLst>
              <a:ext uri="{FF2B5EF4-FFF2-40B4-BE49-F238E27FC236}">
                <a16:creationId xmlns:a16="http://schemas.microsoft.com/office/drawing/2014/main" id="{48773C7B-0C4B-4306-9FE0-BF97FDE12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4612" y="257097"/>
            <a:ext cx="1454553" cy="546559"/>
          </a:xfrm>
          <a:prstGeom prst="rect">
            <a:avLst/>
          </a:prstGeom>
        </p:spPr>
      </p:pic>
      <p:sp>
        <p:nvSpPr>
          <p:cNvPr id="10" name="Google Shape;112;p9"/>
          <p:cNvSpPr/>
          <p:nvPr/>
        </p:nvSpPr>
        <p:spPr>
          <a:xfrm rot="10800000" flipH="1">
            <a:off x="5700000" y="762972"/>
            <a:ext cx="792000" cy="36000"/>
          </a:xfrm>
          <a:prstGeom prst="rect">
            <a:avLst/>
          </a:prstGeom>
          <a:solidFill>
            <a:srgbClr val="00206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34066357"/>
      </p:ext>
    </p:extLst>
  </p:cSld>
  <p:clrMapOvr>
    <a:masterClrMapping/>
  </p:clrMapOvr>
</p:sld>
</file>

<file path=ppt/theme/theme1.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31658</TotalTime>
  <Words>1978</Words>
  <Application>Microsoft Office PowerPoint</Application>
  <PresentationFormat>ワイド画面</PresentationFormat>
  <Paragraphs>422</Paragraphs>
  <Slides>19</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7</vt:i4>
      </vt:variant>
      <vt:variant>
        <vt:lpstr>スライド タイトル</vt:lpstr>
      </vt:variant>
      <vt:variant>
        <vt:i4>19</vt:i4>
      </vt:variant>
    </vt:vector>
  </HeadingPairs>
  <TitlesOfParts>
    <vt:vector size="38" baseType="lpstr">
      <vt:lpstr>BIZ UDPゴシック</vt:lpstr>
      <vt:lpstr>BIZ UDゴシック</vt:lpstr>
      <vt:lpstr>Fugaz One</vt:lpstr>
      <vt:lpstr>Meiryo UI</vt:lpstr>
      <vt:lpstr>MS PMincho</vt:lpstr>
      <vt:lpstr>ＭＳ ゴシック</vt:lpstr>
      <vt:lpstr>游ゴシック</vt:lpstr>
      <vt:lpstr>游ゴシック Light</vt:lpstr>
      <vt:lpstr>Arial</vt:lpstr>
      <vt:lpstr>Calibri</vt:lpstr>
      <vt:lpstr>Calibri Light</vt:lpstr>
      <vt:lpstr>Century</vt:lpstr>
      <vt:lpstr>2_デザインの設定</vt:lpstr>
      <vt:lpstr>レトロスペクト</vt:lpstr>
      <vt:lpstr>2_Office テーマ</vt:lpstr>
      <vt:lpstr>デザインの設定</vt:lpstr>
      <vt:lpstr>6_Office テーマ</vt:lpstr>
      <vt:lpstr>3_デザインの設定</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長野 裕一郎</dc:creator>
  <cp:lastModifiedBy>Hara Izumi</cp:lastModifiedBy>
  <cp:revision>215</cp:revision>
  <cp:lastPrinted>2024-10-16T09:34:46Z</cp:lastPrinted>
  <dcterms:created xsi:type="dcterms:W3CDTF">2023-11-27T00:49:54Z</dcterms:created>
  <dcterms:modified xsi:type="dcterms:W3CDTF">2024-11-05T13:14:59Z</dcterms:modified>
</cp:coreProperties>
</file>